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83" r:id="rId2"/>
    <p:sldId id="270" r:id="rId3"/>
    <p:sldId id="264" r:id="rId4"/>
    <p:sldId id="285" r:id="rId5"/>
    <p:sldId id="257" r:id="rId6"/>
    <p:sldId id="312" r:id="rId7"/>
    <p:sldId id="273" r:id="rId8"/>
    <p:sldId id="266" r:id="rId9"/>
    <p:sldId id="294" r:id="rId10"/>
    <p:sldId id="293" r:id="rId11"/>
    <p:sldId id="303" r:id="rId12"/>
    <p:sldId id="304" r:id="rId13"/>
    <p:sldId id="305" r:id="rId14"/>
    <p:sldId id="292" r:id="rId15"/>
    <p:sldId id="280" r:id="rId16"/>
    <p:sldId id="300" r:id="rId17"/>
    <p:sldId id="279" r:id="rId18"/>
    <p:sldId id="295" r:id="rId19"/>
    <p:sldId id="296" r:id="rId20"/>
    <p:sldId id="298" r:id="rId21"/>
    <p:sldId id="281" r:id="rId22"/>
    <p:sldId id="277" r:id="rId23"/>
    <p:sldId id="268" r:id="rId24"/>
    <p:sldId id="299" r:id="rId25"/>
    <p:sldId id="308" r:id="rId26"/>
    <p:sldId id="301" r:id="rId27"/>
    <p:sldId id="261" r:id="rId28"/>
    <p:sldId id="260" r:id="rId29"/>
  </p:sldIdLst>
  <p:sldSz cx="12192000" cy="6858000"/>
  <p:notesSz cx="6858000" cy="9144000"/>
  <p:embeddedFontLst>
    <p:embeddedFont>
      <p:font typeface="맑은 고딕" panose="020B0503020000020004" pitchFamily="34" charset="-127"/>
      <p:regular r:id="rId31"/>
      <p:bold r:id="rId32"/>
    </p:embeddedFont>
    <p:embeddedFont>
      <p:font typeface="나눔스퀘어_ac" panose="020B0600000101010101" pitchFamily="34" charset="-127"/>
      <p:regular r:id="rId33"/>
    </p:embeddedFont>
    <p:embeddedFont>
      <p:font typeface="나눔스퀘어_ac Bold" panose="020B0600000101010101" pitchFamily="34" charset="-127"/>
      <p:bold r:id="rId34"/>
    </p:embeddedFont>
    <p:embeddedFont>
      <p:font typeface="나눔스퀘어_ac ExtraBold" panose="020B0600000101010101" pitchFamily="34" charset="-127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금주" initials="조금" lastIdx="2" clrIdx="0">
    <p:extLst>
      <p:ext uri="{19B8F6BF-5375-455C-9EA6-DF929625EA0E}">
        <p15:presenceInfo xmlns:p15="http://schemas.microsoft.com/office/powerpoint/2012/main" userId="9a290950d3164f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E3"/>
    <a:srgbClr val="E6007E"/>
    <a:srgbClr val="A5DCF5"/>
    <a:srgbClr val="FFCCCC"/>
    <a:srgbClr val="CCFFFF"/>
    <a:srgbClr val="DBDBDB"/>
    <a:srgbClr val="FFFFFF"/>
    <a:srgbClr val="ECF1F5"/>
    <a:srgbClr val="C7EAF9"/>
    <a:srgbClr val="EDF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921" autoAdjust="0"/>
    <p:restoredTop sz="64955" autoAdjust="0"/>
  </p:normalViewPr>
  <p:slideViewPr>
    <p:cSldViewPr snapToGrid="0">
      <p:cViewPr varScale="1">
        <p:scale>
          <a:sx n="41" d="100"/>
          <a:sy n="41" d="100"/>
        </p:scale>
        <p:origin x="208" y="105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4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B1F8F-D03C-4A56-AE35-AFB898C562FC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6AE2E-95EB-41DF-BA4B-1A5409842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1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어떤 문제를 해결하기 위한 방법을 우리는 ‘알고리즘’ 이라고 부릅니다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지금부터 교통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환경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건강 그리고 관광까지 춘천시 네가지 분야를 한 단계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어쩌면 그 이상을 성장시킬 수 있는 단 하나의 알고리즘에 대해서 이야기하고자 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그리고 저는 그 알고리즘에 대해 이야기할 한림대학교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데이터사이언스를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전공하고 있는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나영민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이라고 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앞에 적혀 있는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저희가 지은 춘천시 공공자전거의 이름입니다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뜻은 춘천의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춘인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봄춘과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타다라는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동사를 합친 합성어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춘천의 이름을 넣으며 춘천시 자전거만의 아이덴티티를 가지고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누구나 좋아하는 봄처럼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누구에게나 친숙하고 찾아가기 좋은 따뜻한 자전거라는 의미를 갖고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그럼 이제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'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'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 대해 본격적인 이야기를 들려드리겠습니다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821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다음으로 공공자전거 이용패턴을 파악하기 위해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2021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9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12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월과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2022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6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월의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이용패턴을 분석했습니다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다방면에서 이용패턴을 살펴 봤지만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연령에 대한 이용패턴이 가장 눈에 띄었습니다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975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연령별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따릉이의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시각화 자료를 자세히 보면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이용자 중 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70%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10~30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대로 젊은 연령층이 많이 이용한다는 사실을 알 수 있었습니다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그래서 춘천시도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2~30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대가 많은 지역이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타봄에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대한 수요가 높을 것으로 기대했습니다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64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실제로 사람들이 희망하는 수요장소를 파악하기 위해 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350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명을 대상으로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타봄에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대한 자체 설문조사를 진행했습니다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설문 답변을 토대로 사람들이 희망하는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대여소 위치를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워드클라우드로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나타냈습니다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그림을 살펴보면 사람들이 학교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버스정류장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지하철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아파트 등의 위치에 희망하는 것을 알 수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오른쪽에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있는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데이터는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2021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7~11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월까지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관광지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및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상권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업종의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일일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이용자와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연령별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사용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비율이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27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업종으로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분류가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된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데이터입니다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ore-KR" altLang="ko-Kore-KR" dirty="0">
                <a:effectLst/>
              </a:rPr>
              <a:t> </a:t>
            </a:r>
            <a:endParaRPr lang="en-US" altLang="ko-Kore-KR" dirty="0">
              <a:effectLst/>
            </a:endParaRPr>
          </a:p>
          <a:p>
            <a:endParaRPr lang="en-US" altLang="ko-KR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워드클라우드</a:t>
            </a:r>
            <a:r>
              <a:rPr lang="ko-KR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결과를 토대로 </a:t>
            </a:r>
            <a:r>
              <a:rPr lang="en-US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27</a:t>
            </a:r>
            <a:r>
              <a:rPr lang="ko-KR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업종 중 </a:t>
            </a:r>
            <a:r>
              <a:rPr lang="en-US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업종으로 추렸습니다</a:t>
            </a:r>
            <a:r>
              <a:rPr lang="en-US" altLang="ko-Kore-KR" sz="12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2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37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업종을 추린 뒤에는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분석 결과 중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2,30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대의 높은 수요가 있는 특성을 반영하기 위해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Box Plot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통해 일일 이용자수와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2,30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 사용비율이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사분위수 이하인 것들을 제거하는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전처리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과정을 거쳤습니다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즉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예상수요지는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 업종의 해당하는 시설 및 상권 중에서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2,30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 이용비율이 높은 곳으로 정의했습니다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668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다음은 예상수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요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지를 잘 포함할 수 있는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대여소 위치 선정 과정에 대해서 말씀 드리겠습니다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가장 먼저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도입하기 좋은 행정 구역을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수집된 데이터 중 춘천시의 유동성을 파악할 수 있고 공공자전거의 잠재적 수요지를 대표할 수 있는 변수를 활용해 군집을 나눴습니다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군집 내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오차제곱합을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최소로 하는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K-means clustering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기법을 활용했고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elbow plot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결과를 보며 춘천시는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가지 군집으로 나뉘었을 때 군집이 가장 이상적인 것을 확인 했으며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군집으로 나눴습니다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68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 군집의 각 특성을 비교해본 결과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군집의 속한 행정 구역이 가장 눈에 띄었습니다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군집은 인구밀도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젊은 층 그리고 생활 인프라 수준을 대변하는 평균 시설물도 가장 높게 나온 것을 확인 할 수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반면 높은 인구밀도와 젊은 연령층 수치 대비 버스정류장 수는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군집보다 낮은 것을 알 수 있었습니다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군집에 속한 행정동이 다른 군집에 비해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수요가 높고 도입 또한 원활하게 이루어 질 것으로 판단했습니다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따라서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군집에 속한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 행정 구역을 우선 타겟 행정 구역으로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950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우선 타겟 행정 구역을 선정한 뒤에는 선정된 지역 내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대여소를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몇개 그리고 어디에 설치할지 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두가지의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단계를 통해 최적의 대여소 입지를 선정했습니다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en-US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첫째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set covering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 과정은 수요지와 시설 간에 최대 허용 거리를 정해 놓고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조건을 만족시키는 범위 내에서 설치할 시설의 개수를 결정하는 단계입니다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둘째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P-median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최소의 거리 비용으로 모든 이용자의 수요를 충족시킬 수 있는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P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 이하의 대여소 설치 입지를 결정하는 단계입니다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즉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set covering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으로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설치 개수를 선정하고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 p-median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단계를 거쳐 최종 입지선정을 진행했습니다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81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다음 시각화 자료는 저희가 정의했던 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타봄의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수요지들을 나타낸 것입니다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버스정류장이 수요지를 최대한 수용할 수 있는 후보지라고 생각했습니다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 이유는 바로 앞에 보이는 연구결과 때문입니다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</a:p>
          <a:p>
            <a:pPr algn="just" latinLnBrk="1"/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연구결과 뿐만 아니라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버스정류장은 유동인구수도 많고 어느 지역이나 쉽게 찾을 수 있기 때문에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많은 수요지를 충족할 수 있다고 생각했습니다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62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후보지를 정한 뒤에는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가지의 단계를 통해 최종적으로 선정할 후보지의 개수를 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첫째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격자 생성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타겟 행정동 내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분석단위를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설정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둘째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반경 내 최대 수요를 계산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모든 후보지 좌표를 기준으로 반경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500m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내에 포함되는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수요지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수를 계산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셋째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대여소 설치개수를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80%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수요지를 충족시킬 수 있고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최소한의 개수로 최대의 효율을 낼 수 있는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개가 가장 적합하다고 판단했습니다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153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발표순서는 총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단계로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구성되어있습니다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29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14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후보지 개수를 정한 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후보지의 위치를 선정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 과정 역시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가지의 과정을 거쳤습니다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첫째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가중치 부여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각 예상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수요지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별 특성을 부여하기 위해</a:t>
            </a:r>
            <a:endParaRPr lang="en-US" altLang="ko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유동인구 및 인구 지표를 가중치로 적용했습니다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둘째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알고리즘 적용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시설물 개수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(p)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와 모든 수요지를 연결하는 거리의 합이 최소화되는 결과를 계산했습니다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셋째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대여소 선정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거리계산을 한 뒤에는 수요지의 가중치를 적용하여 후보지 중 최적의 대여소를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24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two-step method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통해 선정된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후보지를 지도에 나타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파란색 점이 최종 후보지이며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파란색 점을 기준으로 대부분의 수요지들이 반경내 들어온 것을 확인 할 수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그러나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번 군집에 속한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5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행정동만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대여소를 선정했기 때문에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춘천역이나 한림대학교 같이 군집에 해당되지 않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지만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수요가 높을 것으로 예상되는 대여소들이 배제되었습니다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85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이를 보완하기 위해서 기존에 선정된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대여소 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조건을 부합하는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7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 대여소를 추가했습니다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조건은 다음과 같습니다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첫째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유동성이 많지만 우선선정 군집에서 제외된 지역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둘째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선정된 대여소 사이를 연결 할 수 있는 지점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조건에 부합하는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춘천역환승센터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명동입구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남부시장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한림대학교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장학교차로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호반환승센터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호반베르디움을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추가하며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총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개의 최종 후보지를 결정했습니다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78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지금까지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대여소의 효율적인 설치 장소를 선정을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tabLst>
                <a:tab pos="4546600" algn="l"/>
              </a:tabLst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만약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춘천시가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실질적으로 도입을 하고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	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효율적인 입지선정을 통해 공공자전거가 활성화가 된다면 춘천시는 어떤 효과를 기대할 수 있을까요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?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3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가지의 관점에서 춘천시가 성장 할 수 있다고 기대합니다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499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첫째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편리한 교통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기대합니다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타봄을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통해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기존 대중교통과의 상호보완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할 수 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시내버스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와 택시는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장거리 이동할 시 유용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한 대중교통입니다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그러나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버스는 긴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배차간격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택시는 요금이 비싼 단점이 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중거리 혹은 단거리를 이동할 시에는 시내버스와 택시의 단점을 보완해줄 수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둘째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깨끗한 환경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기대합니다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통해 춘천시민들과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CO2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다이어트를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할 수 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소형 승용차를 대신하여 자전거를 타고 다닐 경우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100km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당 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17kg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이산화탄소 감소 효과가 있다고 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이는 낙엽송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30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년생의 이산화탄소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흡수량을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기준으로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그루의 나무를 대체 하는 것과 같습니다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셋째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건강한 춘천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기대합니다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예방의학저널’에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따르면 자전거를 타고 출퇴근하는 것이 자동차로 출퇴근하는 사람보다 행복 점수가 높은 것으로 나타난 연구결과가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넷째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관광의 도시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 기대합니다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춘천시에는 자전거 관광지들이 많이 존재합니다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특히 주말이 되면 경춘선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ITX-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청춘을 이용해 자전거를 끌고 춘천시로 향하는 자전거 관광객들을 많이 볼 수 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이러한 관광 특성을 반영해 많은 관광객들이 자전거를 이용할 수 있는 여건을 마련해준다면 춘천을 향한 여행의 수요가 높아질 것으로 기대됩니다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122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이러한 근거로 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교통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건강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환경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관광 네 가지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정책을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발전 시켜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줄 수 있는 매개체 입니다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도입함으로써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대기오염 완화 및 교통 인프라 보완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시민들의 건강 증대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그리고 더 나은 관광환경 조성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으로 인한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관광객 수요 증대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 통해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춘천시가 네가지 분야를 한 단계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어쩌면 그 이상을 성장시킬 수 있을 것이라고 확신합니다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지금까지 환경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건강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관광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교통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네가지를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아우를 수 있는 단 하나의 알고리즘 </a:t>
            </a:r>
            <a:r>
              <a:rPr lang="ko-Kore-KR" altLang="en-US" sz="1800" kern="10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’ 이었습니다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84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43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먼저 저희가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'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'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생각하게 된 계기는 춘천시 교통으로부터 시작되었습니다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9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2021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 춘천시사회조사보고서에 따르면 춘천시 대중교통 이용만족도 중 시내버스 이용만족도는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2.4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점으로 가장 낮은 수치를 기록했습니다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뿐만 아니라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2021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년 춘천시민 행복도 측정을 위한 연구보고서에는 대중교통 접근성이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2.75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점으로 보통 이하의 수치를 기록했습니다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통계결과를 보고 춘천시의 대중교통에 대한 개편의 필요성을 느끼게 되었습니다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7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춘천시에서는 버스 노선을 전면개편 하며 시민들의 불편함을 덜어주고자 했지만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시민들의 불편을 덜어주기에는 한계가 있었습니다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이로 인해 춘천시 대중교통 개선이 시급해졌고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새로운 교통수단 제공에 대해 고민을 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그리고 저희 고민의 결과는 춘천시 공공자전거 도입이었습니다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고민의 결과를 낸 동시에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공공자전거를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도입했을때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무분별한 대여소 설치로 인한 역효과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 새로운 고민으로 떠올랐습니다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다른 지역 공공자전거의 선례사례들을 보면 자전거 대여소 위치가 비효율적으로 선정된 경우들이 있었습니다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이러한 상황들이 지속되면 공공자전거 및 대중교통 소외지역 발생을 야기할 수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있습니다</a:t>
            </a:r>
            <a:r>
              <a:rPr lang="en-US" altLang="ko-KR" sz="1800" kern="10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2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더 나은 교통 인프라를 제공하기 위해 공공자전거 소외지역을 최소화함으로써 많은 사람들에게 접근성을 높여주고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누구나 이용할 수 있는 적절한 위치의 공공자전거 입지 선정을 주제로 선정하게 되었습니다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71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’</a:t>
            </a:r>
            <a:r>
              <a:rPr lang="ko-KR" altLang="ko-Kore-KR" sz="18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타봄’의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입지선정을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하기위해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크게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4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가지의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단계를</a:t>
            </a:r>
            <a:r>
              <a:rPr lang="ko-KR" altLang="ko-Kore-K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거쳤습니다</a:t>
            </a:r>
            <a:r>
              <a:rPr lang="en-US" altLang="ko-Kore-KR" sz="18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r>
              <a:rPr lang="ko-Kore-KR" altLang="ko-Kore-KR" dirty="0">
                <a:effectLst/>
              </a:rPr>
              <a:t> </a:t>
            </a:r>
            <a:endParaRPr lang="en-US" altLang="ko-Kore-KR" dirty="0">
              <a:effectLst/>
            </a:endParaRPr>
          </a:p>
          <a:p>
            <a:endParaRPr lang="en-US" altLang="ko-KR" dirty="0">
              <a:effectLst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우선적으로 춘천시 지역별 다양한 데이터를 수집해 성격이 비슷한 지역을 나누며 우선 입지선정 행정동을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동시에 ＇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대여소 입지 파악과 선례인 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따릉이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’ 이용패턴에 대해 분석했습니다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이와 같은 과정을 통해 ‘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타봄’의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대여소 후보지를 선정했습니다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ko-KR" altLang="en-US" dirty="0"/>
              <a:t>다음으로 후보지 개수를 </a:t>
            </a:r>
            <a:r>
              <a:rPr lang="ko-KR" altLang="en-US" dirty="0" err="1"/>
              <a:t>설정한뒤</a:t>
            </a:r>
            <a:r>
              <a:rPr lang="en-US" altLang="ko-KR" dirty="0"/>
              <a:t>, </a:t>
            </a:r>
            <a:r>
              <a:rPr lang="ko-KR" altLang="en-US" dirty="0"/>
              <a:t>가장 큰 효율을 낼 수 있는 최적의 입지선정을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6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이제 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춘천시에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타봄을</a:t>
            </a:r>
            <a:r>
              <a:rPr lang="ko-Kore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도입했을때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타봄을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필요로 할 것 같은 예상 </a:t>
            </a:r>
            <a:r>
              <a:rPr lang="ko-KR" altLang="ko-Kore-KR" sz="1800" kern="100" dirty="0" err="1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수요지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선정 과정에 대해 말씀 드리겠습니다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65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저희는 춘천시와 관련된 데이터를 수집한 후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분석기법에 맞게 데이터 전처리를 진행했습니다</a:t>
            </a:r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그리고</a:t>
            </a:r>
            <a:r>
              <a:rPr lang="en-US" altLang="ko-Kore-KR" sz="1800" kern="10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ore-KR" sz="1800" kern="10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후보지에서 </a:t>
            </a:r>
            <a:r>
              <a:rPr lang="ko-KR" altLang="ko-Kore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수요지까지의 거리를 계산</a:t>
            </a:r>
            <a:r>
              <a:rPr lang="ko-KR" altLang="en-US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했습니다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AE2E-95EB-41DF-BA4B-1A5409842DF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07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7E52C-26DB-4C81-9E8E-5821251B7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913293-FE50-04C7-C393-892F68C05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29B453-A3E7-B28F-AE53-8E8E6F8E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E33D2-7450-8805-47FE-EBE0B181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A5ADA-152F-CD45-C49A-FE410FB2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90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327B3-90B8-17E5-903C-344EA0DA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3F8844-02D2-8914-8BB4-C7653D961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F8535-F62C-25ED-92B1-A57CA41B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7AAD9-6295-0461-775E-D43F93A4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02984-8F7D-2EF9-0E45-5D101039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60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342F16-2B17-2DCA-0AD0-2695F9685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C5A439-4AAA-1298-DD63-4010DCB81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1F4DA-A5EE-6562-84BC-42D27E99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2E60E-9D66-7202-C6D6-978ABD2C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E05D6-22C0-8E9D-6A86-9F320D38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0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DFE6F-8350-EA79-4372-4064251D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D65164-065A-D38C-7D5B-95B06740A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95AEB-B22F-AAAB-E9F7-97BD1A1F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EA6B43-B40D-71C3-28FD-E093DE9A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F22E7-A745-4E7D-C4F0-98C01C99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535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55CDA-4C77-AA42-5B23-66EC3FC0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AE376-0090-7AF3-E0C5-51A778A80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E0CC0-C403-26DA-DF26-14545E75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BB75E8-6754-7688-DE69-338BCA8F2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656FF-8716-01B3-9908-24E59D53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2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A55EE-BCF2-3F5F-2251-FDD48493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94C2E-73B1-0A72-306F-DC3D8D6E3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8FA65E-0540-A731-CC79-5DE1BB236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A4D8A6-A418-66FF-8EE0-08927306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7EDFC3-243B-B201-AACA-1F648DA6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2F55F9-9D8A-1AC1-CF04-631F4890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6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DE4B-3DDE-A87C-0A7C-1E82CD46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DA4F5A-EC36-AACE-35F8-304BA5F7C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723BC8-B9FC-1EC5-553A-790957FBD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2095C-F93B-49A2-168B-A82EF0C9F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B109BD-8BA5-607B-90BF-ECEC8870A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CF44D6-5D71-0D05-6E50-E3AD03E4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463C0E-F8F5-ADC0-CDDC-971F476E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10C3F8-024F-CFCA-1823-96A9177F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4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97FD7-4CED-C533-E8BD-2D74A33F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8D2B3B-0DD7-9B0E-C2FB-E749A0C2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37B181-6631-6DA2-7FEE-ECD91C81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DDB154-A2D9-0511-1912-714986A4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9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BBAFF1-A3F9-0374-2C9B-2BB35EE6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73D247-2193-BD70-5595-67E1AD4B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3DA04-7874-1358-D3CA-B1C95D90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6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F238C-AB29-23BC-5A7C-BE6793D31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E19E10-7D29-EDCD-A599-9C3D96D3C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C5FFF0-BA04-E817-BBB1-455B5D906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312A01-F452-FB3F-D66C-3DBDC4830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67DF0E-96E7-A302-7883-07E47B74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65CA93-33B9-0526-AD77-D169CA8B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78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556A7-F843-4979-1011-00C6BACF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863378-ED6E-D299-D317-C602D70D2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06366B-48A1-6E0D-CEFA-CB763893D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0A9AF3-8247-EE6D-0B66-8FCACB55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C4A851-019D-D878-83CE-212CF151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6630F-1828-546F-CED8-432C92EA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27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C813A1-4480-F86F-2FDF-A4417107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9606E-C3A2-AAF7-436D-2D0549685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6A3E4-5AE0-43FB-7E0D-FD6E75CD0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3685B-FE91-4676-974B-6FD62A3A01AA}" type="datetimeFigureOut">
              <a:rPr lang="ko-KR" altLang="en-US" smtClean="0"/>
              <a:t>2022. 12. 11.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5558F-FF5B-2404-C1C3-88B80BB87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05B17-D835-CEDD-0419-95002EAF0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1BDC-7BB5-462C-A290-90F1EC8E4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71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210205048200062?input=1195m" TargetMode="External"/><Relationship Id="rId2" Type="http://schemas.openxmlformats.org/officeDocument/2006/relationships/hyperlink" Target="https://www.khan.co.kr/local/Gangwon/article/20181015151502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aticon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B9257D1-6F9E-1862-46FC-502665D093AE}"/>
              </a:ext>
            </a:extLst>
          </p:cNvPr>
          <p:cNvGrpSpPr/>
          <p:nvPr/>
        </p:nvGrpSpPr>
        <p:grpSpPr>
          <a:xfrm>
            <a:off x="2758746" y="2274838"/>
            <a:ext cx="6674508" cy="2308324"/>
            <a:chOff x="2965928" y="2223375"/>
            <a:chExt cx="6319954" cy="230832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029F54-2DCF-11B1-B3B9-E81147291F12}"/>
                </a:ext>
              </a:extLst>
            </p:cNvPr>
            <p:cNvSpPr txBox="1"/>
            <p:nvPr/>
          </p:nvSpPr>
          <p:spPr>
            <a:xfrm>
              <a:off x="5302728" y="2223375"/>
              <a:ext cx="3983154" cy="230832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4800" kern="0" spc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춘천시를 타다</a:t>
              </a:r>
              <a:r>
                <a:rPr lang="en-US" altLang="ko-KR" sz="4800" kern="0" spc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r>
                <a:rPr lang="ko-KR" altLang="en-US" sz="4800" kern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따뜻한 봄을 타다</a:t>
              </a:r>
              <a:r>
                <a:rPr lang="en-US" altLang="ko-KR" sz="4800" kern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r>
                <a:rPr lang="ko-KR" altLang="en-US" sz="4800" kern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endParaRPr lang="en-US" altLang="ko-KR" sz="54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B4C81F-EDFC-29A9-D68F-289F0A2EEC4B}"/>
                </a:ext>
              </a:extLst>
            </p:cNvPr>
            <p:cNvSpPr txBox="1"/>
            <p:nvPr/>
          </p:nvSpPr>
          <p:spPr>
            <a:xfrm>
              <a:off x="2965928" y="2823539"/>
              <a:ext cx="1936130" cy="110799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6600" kern="0" spc="0" dirty="0" err="1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타봄</a:t>
              </a:r>
              <a:r>
                <a:rPr lang="ko-KR" altLang="en-US" sz="6600" kern="0" spc="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6600" kern="0" spc="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;</a:t>
              </a:r>
              <a:endParaRPr lang="ko-KR" altLang="en-US" sz="6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735D4F-1C55-6202-2D2B-A9603CB49777}"/>
                </a:ext>
              </a:extLst>
            </p:cNvPr>
            <p:cNvSpPr txBox="1"/>
            <p:nvPr/>
          </p:nvSpPr>
          <p:spPr>
            <a:xfrm>
              <a:off x="2965928" y="2558231"/>
              <a:ext cx="1464527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ko-KR" sz="1600" kern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project.</a:t>
              </a:r>
              <a:r>
                <a:rPr lang="ko-KR" altLang="en-US" sz="1600" kern="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endParaRPr lang="en-US" altLang="ko-KR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2B314D-3FE9-E787-BF4C-7576084E3426}"/>
              </a:ext>
            </a:extLst>
          </p:cNvPr>
          <p:cNvGrpSpPr/>
          <p:nvPr/>
        </p:nvGrpSpPr>
        <p:grpSpPr>
          <a:xfrm>
            <a:off x="2927344" y="6249094"/>
            <a:ext cx="6337313" cy="369332"/>
            <a:chOff x="1049895" y="3827573"/>
            <a:chExt cx="633731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15FCEB-E127-4642-C7A2-79EEA4E306C5}"/>
                </a:ext>
              </a:extLst>
            </p:cNvPr>
            <p:cNvSpPr txBox="1"/>
            <p:nvPr/>
          </p:nvSpPr>
          <p:spPr>
            <a:xfrm>
              <a:off x="3534871" y="3827573"/>
              <a:ext cx="3852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kern="0" spc="0" dirty="0" err="1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조금주</a:t>
              </a:r>
              <a:r>
                <a:rPr lang="ko-KR" altLang="en-US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0" spc="0" dirty="0" err="1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고덕연</a:t>
              </a:r>
              <a:r>
                <a:rPr lang="ko-KR" altLang="en-US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0" spc="0" dirty="0" err="1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김건</a:t>
              </a:r>
              <a:r>
                <a:rPr lang="ko-KR" altLang="en-US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0" spc="0" dirty="0" err="1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나영민</a:t>
              </a:r>
              <a:r>
                <a:rPr lang="ko-KR" altLang="en-US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 변지민 </a:t>
              </a:r>
              <a:r>
                <a:rPr lang="ko-KR" altLang="en-US" kern="0" spc="0" dirty="0" err="1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이예주</a:t>
              </a:r>
              <a:endParaRPr lang="ko-KR" altLang="en-US" kern="0" spc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A042AD-5ACA-1C1B-486E-24605C90C192}"/>
                </a:ext>
              </a:extLst>
            </p:cNvPr>
            <p:cNvSpPr txBox="1"/>
            <p:nvPr/>
          </p:nvSpPr>
          <p:spPr>
            <a:xfrm>
              <a:off x="1049895" y="3827573"/>
              <a:ext cx="2484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TEAM</a:t>
              </a:r>
              <a:r>
                <a:rPr lang="ko-KR" altLang="en-US" kern="0" spc="0" dirty="0">
                  <a:solidFill>
                    <a:srgbClr val="26348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KoPubWorld돋움체 Medium" panose="00000600000000000000" pitchFamily="2" charset="-127"/>
                </a:rPr>
                <a:t> 춘천 마을 방범대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270A597-CD27-CF8C-5B8C-83BFC4B346E4}"/>
              </a:ext>
            </a:extLst>
          </p:cNvPr>
          <p:cNvSpPr/>
          <p:nvPr/>
        </p:nvSpPr>
        <p:spPr>
          <a:xfrm>
            <a:off x="424547" y="1767860"/>
            <a:ext cx="5671453" cy="4790927"/>
          </a:xfrm>
          <a:prstGeom prst="rect">
            <a:avLst/>
          </a:prstGeom>
          <a:noFill/>
          <a:ln w="31750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A8113-DCBE-C139-C413-13A13F4FF8D7}"/>
              </a:ext>
            </a:extLst>
          </p:cNvPr>
          <p:cNvSpPr txBox="1"/>
          <p:nvPr/>
        </p:nvSpPr>
        <p:spPr>
          <a:xfrm>
            <a:off x="3161053" y="299213"/>
            <a:ext cx="447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en-US" altLang="ko-KR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탐색적데이터분석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5B8A-687E-D320-04F3-748ECB9392DF}"/>
              </a:ext>
            </a:extLst>
          </p:cNvPr>
          <p:cNvSpPr txBox="1"/>
          <p:nvPr/>
        </p:nvSpPr>
        <p:spPr>
          <a:xfrm>
            <a:off x="666279" y="222270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1F65D-1D0F-49BE-EC92-623327A2B31F}"/>
              </a:ext>
            </a:extLst>
          </p:cNvPr>
          <p:cNvSpPr txBox="1"/>
          <p:nvPr/>
        </p:nvSpPr>
        <p:spPr>
          <a:xfrm flipH="1">
            <a:off x="528200" y="923217"/>
            <a:ext cx="229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dirty="0" err="1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따릉이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</a:t>
            </a:r>
            <a:endParaRPr lang="ko-KR" altLang="en-US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1C843-AFA0-FB6B-19CA-5D5112F69A15}"/>
              </a:ext>
            </a:extLst>
          </p:cNvPr>
          <p:cNvSpPr txBox="1"/>
          <p:nvPr/>
        </p:nvSpPr>
        <p:spPr>
          <a:xfrm>
            <a:off x="589985" y="1597400"/>
            <a:ext cx="89638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연령별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80D19F-8728-8E9A-EFDF-F6950300864E}"/>
              </a:ext>
            </a:extLst>
          </p:cNvPr>
          <p:cNvSpPr/>
          <p:nvPr/>
        </p:nvSpPr>
        <p:spPr>
          <a:xfrm>
            <a:off x="9153378" y="1766677"/>
            <a:ext cx="2617840" cy="4790927"/>
          </a:xfrm>
          <a:prstGeom prst="rect">
            <a:avLst/>
          </a:prstGeom>
          <a:noFill/>
          <a:ln w="31750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6E9476-B3F0-843C-4C6F-3B3D3812B70A}"/>
              </a:ext>
            </a:extLst>
          </p:cNvPr>
          <p:cNvSpPr txBox="1"/>
          <p:nvPr/>
        </p:nvSpPr>
        <p:spPr>
          <a:xfrm>
            <a:off x="9341232" y="1606899"/>
            <a:ext cx="120897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</a:t>
            </a:r>
            <a:r>
              <a:rPr lang="ko-KR" altLang="en-US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회원유형별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E47299-E435-F065-C4DE-AC13EB67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84" y="4430832"/>
            <a:ext cx="2786337" cy="196310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450FBA3-452E-C2DA-6E43-21906893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01" y="2188985"/>
            <a:ext cx="2315818" cy="169111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B6A3619-73C4-E21E-2E6C-1D7598155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958" y="2142798"/>
            <a:ext cx="2434387" cy="18015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5A8A16A-6850-F99D-17A4-39CBDFD09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934" y="4430832"/>
            <a:ext cx="2286363" cy="165500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E15EC21-2810-14BE-3F5D-F0DB1328B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437" y="4287376"/>
            <a:ext cx="1998194" cy="212683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5D75C7C-30AA-3DEE-0735-777667E15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7257" y="2064863"/>
            <a:ext cx="2655805" cy="1934647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0396BC-DC85-0B6E-0CA0-1BA0A42F3467}"/>
              </a:ext>
            </a:extLst>
          </p:cNvPr>
          <p:cNvSpPr/>
          <p:nvPr/>
        </p:nvSpPr>
        <p:spPr>
          <a:xfrm>
            <a:off x="6315769" y="1767860"/>
            <a:ext cx="2617840" cy="4790927"/>
          </a:xfrm>
          <a:prstGeom prst="rect">
            <a:avLst/>
          </a:prstGeom>
          <a:noFill/>
          <a:ln w="31750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49CDFD-602B-7DA2-3FE7-A8D30F11972B}"/>
              </a:ext>
            </a:extLst>
          </p:cNvPr>
          <p:cNvSpPr txBox="1"/>
          <p:nvPr/>
        </p:nvSpPr>
        <p:spPr>
          <a:xfrm>
            <a:off x="6413301" y="1589359"/>
            <a:ext cx="71586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F9D78A3-B50D-66BA-4AA1-BA4D0F28E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82" y="2046101"/>
            <a:ext cx="2492743" cy="1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5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A8113-DCBE-C139-C413-13A13F4FF8D7}"/>
              </a:ext>
            </a:extLst>
          </p:cNvPr>
          <p:cNvSpPr txBox="1"/>
          <p:nvPr/>
        </p:nvSpPr>
        <p:spPr>
          <a:xfrm>
            <a:off x="3161053" y="299213"/>
            <a:ext cx="447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en-US" altLang="ko-KR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탐색적데이터분석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5B8A-687E-D320-04F3-748ECB9392DF}"/>
              </a:ext>
            </a:extLst>
          </p:cNvPr>
          <p:cNvSpPr txBox="1"/>
          <p:nvPr/>
        </p:nvSpPr>
        <p:spPr>
          <a:xfrm>
            <a:off x="666279" y="222270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71D1F-B3E9-E151-FEA3-5DC2B13D7AEB}"/>
              </a:ext>
            </a:extLst>
          </p:cNvPr>
          <p:cNvSpPr txBox="1"/>
          <p:nvPr/>
        </p:nvSpPr>
        <p:spPr>
          <a:xfrm flipH="1">
            <a:off x="528200" y="923217"/>
            <a:ext cx="2299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연령별 </a:t>
            </a:r>
            <a:endParaRPr lang="en-US" altLang="ko-KR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dirty="0" err="1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따릉이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이용 현황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35E185B-9ADD-8A12-5543-5A98D052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45" y="2430165"/>
            <a:ext cx="3799200" cy="27675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2BD7E90-C689-F588-64C0-F9D0E0A94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53" y="2455161"/>
            <a:ext cx="3571875" cy="26279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10728A-23CB-BE5D-A09B-277776AF9D06}"/>
              </a:ext>
            </a:extLst>
          </p:cNvPr>
          <p:cNvSpPr txBox="1"/>
          <p:nvPr/>
        </p:nvSpPr>
        <p:spPr>
          <a:xfrm flipH="1">
            <a:off x="4015953" y="3552337"/>
            <a:ext cx="547147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68.2% </a:t>
            </a:r>
            <a:r>
              <a:rPr lang="ko-KR" altLang="en-US" sz="28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이용자 </a:t>
            </a:r>
            <a:r>
              <a:rPr lang="en-US" altLang="ko-KR" sz="2800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10-30</a:t>
            </a:r>
            <a:r>
              <a:rPr lang="ko-KR" altLang="en-US" sz="2800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 젊은 층</a:t>
            </a:r>
            <a:endParaRPr lang="en-US" altLang="ko-KR" sz="2800" dirty="0">
              <a:solidFill>
                <a:srgbClr val="E600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30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20FDB86F-E0ED-0E01-7193-06989A282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2" t="13083" r="16779"/>
          <a:stretch/>
        </p:blipFill>
        <p:spPr bwMode="auto">
          <a:xfrm>
            <a:off x="856605" y="1743634"/>
            <a:ext cx="4078347" cy="431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A8113-DCBE-C139-C413-13A13F4FF8D7}"/>
              </a:ext>
            </a:extLst>
          </p:cNvPr>
          <p:cNvSpPr txBox="1"/>
          <p:nvPr/>
        </p:nvSpPr>
        <p:spPr>
          <a:xfrm>
            <a:off x="3161053" y="299213"/>
            <a:ext cx="447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en-US" altLang="ko-KR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탐색적데이터분석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77BC1-D02F-EE2C-C45D-884D30ECC260}"/>
              </a:ext>
            </a:extLst>
          </p:cNvPr>
          <p:cNvSpPr txBox="1"/>
          <p:nvPr/>
        </p:nvSpPr>
        <p:spPr>
          <a:xfrm>
            <a:off x="1233245" y="6054626"/>
            <a:ext cx="3325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2022</a:t>
            </a:r>
            <a:r>
              <a:rPr lang="ko-KR" altLang="en-US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춘천시 공공자전거 자체 설문조사</a:t>
            </a:r>
            <a:r>
              <a:rPr lang="en-US" altLang="ko-KR" sz="1200" dirty="0">
                <a:solidFill>
                  <a:srgbClr val="2634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352</a:t>
            </a:r>
            <a:r>
              <a:rPr lang="ko-KR" altLang="en-US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1200" dirty="0">
                <a:solidFill>
                  <a:srgbClr val="2634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200" i="0" dirty="0">
              <a:solidFill>
                <a:srgbClr val="26348C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5B8A-687E-D320-04F3-748ECB9392DF}"/>
              </a:ext>
            </a:extLst>
          </p:cNvPr>
          <p:cNvSpPr txBox="1"/>
          <p:nvPr/>
        </p:nvSpPr>
        <p:spPr>
          <a:xfrm>
            <a:off x="666279" y="22227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1EEB9-81BF-C05F-113C-A50257483AA4}"/>
              </a:ext>
            </a:extLst>
          </p:cNvPr>
          <p:cNvSpPr txBox="1"/>
          <p:nvPr/>
        </p:nvSpPr>
        <p:spPr>
          <a:xfrm flipH="1">
            <a:off x="666278" y="930310"/>
            <a:ext cx="327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춘천시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설문조사 </a:t>
            </a:r>
            <a:r>
              <a:rPr lang="en-US" altLang="ko-KR" dirty="0" err="1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WordCloud</a:t>
            </a:r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사각형: 둥근 모서리 25">
            <a:extLst>
              <a:ext uri="{FF2B5EF4-FFF2-40B4-BE49-F238E27FC236}">
                <a16:creationId xmlns:a16="http://schemas.microsoft.com/office/drawing/2014/main" id="{8685F8CB-E4C4-FCE3-B4D0-90B1452837BC}"/>
              </a:ext>
            </a:extLst>
          </p:cNvPr>
          <p:cNvSpPr/>
          <p:nvPr/>
        </p:nvSpPr>
        <p:spPr>
          <a:xfrm>
            <a:off x="5402667" y="1474237"/>
            <a:ext cx="5932728" cy="4391476"/>
          </a:xfrm>
          <a:prstGeom prst="roundRect">
            <a:avLst>
              <a:gd name="adj" fmla="val 4090"/>
            </a:avLst>
          </a:prstGeom>
          <a:solidFill>
            <a:srgbClr val="009FE3">
              <a:alpha val="22000"/>
            </a:srgb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93B9B1-ED9D-3B9C-1633-5535EF3F9137}"/>
              </a:ext>
            </a:extLst>
          </p:cNvPr>
          <p:cNvSpPr/>
          <p:nvPr/>
        </p:nvSpPr>
        <p:spPr>
          <a:xfrm>
            <a:off x="6764737" y="2268166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공공시설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3B3B7C-382D-B7F8-349F-AEDFF249D7F4}"/>
              </a:ext>
            </a:extLst>
          </p:cNvPr>
          <p:cNvSpPr/>
          <p:nvPr/>
        </p:nvSpPr>
        <p:spPr>
          <a:xfrm>
            <a:off x="7846058" y="2268165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관광시설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8B7521-3A69-C5E8-B6DC-2121C81B4ADF}"/>
              </a:ext>
            </a:extLst>
          </p:cNvPr>
          <p:cNvSpPr/>
          <p:nvPr/>
        </p:nvSpPr>
        <p:spPr>
          <a:xfrm>
            <a:off x="6764736" y="2865855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마트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AA80669-57FE-39F1-8ECE-7870C528925E}"/>
              </a:ext>
            </a:extLst>
          </p:cNvPr>
          <p:cNvSpPr/>
          <p:nvPr/>
        </p:nvSpPr>
        <p:spPr>
          <a:xfrm>
            <a:off x="10069816" y="2865852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병의원</a:t>
            </a:r>
            <a:endParaRPr lang="ko-KR" altLang="en-US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26" name="직사각형 5125">
            <a:extLst>
              <a:ext uri="{FF2B5EF4-FFF2-40B4-BE49-F238E27FC236}">
                <a16:creationId xmlns:a16="http://schemas.microsoft.com/office/drawing/2014/main" id="{CAAEC8A8-13E9-26D6-4ACA-3A6CF13FDF6C}"/>
              </a:ext>
            </a:extLst>
          </p:cNvPr>
          <p:cNvSpPr/>
          <p:nvPr/>
        </p:nvSpPr>
        <p:spPr>
          <a:xfrm>
            <a:off x="5686786" y="4561762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체육시설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3D2442-1358-3C01-2939-8D1A9667E366}"/>
              </a:ext>
            </a:extLst>
          </p:cNvPr>
          <p:cNvSpPr/>
          <p:nvPr/>
        </p:nvSpPr>
        <p:spPr>
          <a:xfrm>
            <a:off x="8957462" y="2268164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기타시설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CEFF0C2-DDB4-A6D3-9A0B-164FF8744013}"/>
              </a:ext>
            </a:extLst>
          </p:cNvPr>
          <p:cNvSpPr/>
          <p:nvPr/>
        </p:nvSpPr>
        <p:spPr>
          <a:xfrm>
            <a:off x="10069816" y="2268163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노래연습실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6C5B5F-8111-B220-6793-FB36D52CEB28}"/>
              </a:ext>
            </a:extLst>
          </p:cNvPr>
          <p:cNvSpPr/>
          <p:nvPr/>
        </p:nvSpPr>
        <p:spPr>
          <a:xfrm>
            <a:off x="5686786" y="2268166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게임제공시설</a:t>
            </a:r>
            <a:endParaRPr lang="ko-KR" altLang="en-US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06F77E-DFAD-C4FF-4BAC-57B41946ACF9}"/>
              </a:ext>
            </a:extLst>
          </p:cNvPr>
          <p:cNvSpPr/>
          <p:nvPr/>
        </p:nvSpPr>
        <p:spPr>
          <a:xfrm>
            <a:off x="5686786" y="287968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단란주점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5BDB71-A503-E602-5D14-7E8A4B29138D}"/>
              </a:ext>
            </a:extLst>
          </p:cNvPr>
          <p:cNvSpPr/>
          <p:nvPr/>
        </p:nvSpPr>
        <p:spPr>
          <a:xfrm>
            <a:off x="7842686" y="2865854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목욕장업</a:t>
            </a:r>
            <a:endParaRPr lang="ko-KR" altLang="en-US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76C3C8-BD8A-2A5D-1B29-777003DB50A7}"/>
              </a:ext>
            </a:extLst>
          </p:cNvPr>
          <p:cNvSpPr/>
          <p:nvPr/>
        </p:nvSpPr>
        <p:spPr>
          <a:xfrm>
            <a:off x="8957462" y="2865853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베이커리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388492A-5D07-D220-1B3E-22B445F9B27F}"/>
              </a:ext>
            </a:extLst>
          </p:cNvPr>
          <p:cNvSpPr/>
          <p:nvPr/>
        </p:nvSpPr>
        <p:spPr>
          <a:xfrm>
            <a:off x="5686786" y="3440380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뷔페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8B4945F-1C63-2DA9-6319-73D5D3BF6B6B}"/>
              </a:ext>
            </a:extLst>
          </p:cNvPr>
          <p:cNvSpPr/>
          <p:nvPr/>
        </p:nvSpPr>
        <p:spPr>
          <a:xfrm>
            <a:off x="6764735" y="344037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숙박시설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5692D52-6DF6-3BCD-63EB-F6E4069E2A89}"/>
              </a:ext>
            </a:extLst>
          </p:cNvPr>
          <p:cNvSpPr/>
          <p:nvPr/>
        </p:nvSpPr>
        <p:spPr>
          <a:xfrm>
            <a:off x="7842686" y="3428228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실내집단</a:t>
            </a:r>
            <a:endParaRPr lang="en-US" altLang="ko-KR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운동시설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E68CCC-4F2F-C511-2494-92160B6A40BB}"/>
              </a:ext>
            </a:extLst>
          </p:cNvPr>
          <p:cNvSpPr/>
          <p:nvPr/>
        </p:nvSpPr>
        <p:spPr>
          <a:xfrm>
            <a:off x="8957461" y="3428227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안경점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6E3DC7-A035-BFA5-0E8E-9FD3C90225D1}"/>
              </a:ext>
            </a:extLst>
          </p:cNvPr>
          <p:cNvSpPr/>
          <p:nvPr/>
        </p:nvSpPr>
        <p:spPr>
          <a:xfrm>
            <a:off x="10069815" y="3428226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약국</a:t>
            </a:r>
          </a:p>
        </p:txBody>
      </p:sp>
      <p:sp>
        <p:nvSpPr>
          <p:cNvPr id="5120" name="직사각형 5119">
            <a:extLst>
              <a:ext uri="{FF2B5EF4-FFF2-40B4-BE49-F238E27FC236}">
                <a16:creationId xmlns:a16="http://schemas.microsoft.com/office/drawing/2014/main" id="{E505BA9C-3038-5861-73B2-E7A80A714ACD}"/>
              </a:ext>
            </a:extLst>
          </p:cNvPr>
          <p:cNvSpPr/>
          <p:nvPr/>
        </p:nvSpPr>
        <p:spPr>
          <a:xfrm>
            <a:off x="5686786" y="4001071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유흥주점</a:t>
            </a:r>
          </a:p>
        </p:txBody>
      </p:sp>
      <p:sp>
        <p:nvSpPr>
          <p:cNvPr id="5121" name="직사각형 5120">
            <a:extLst>
              <a:ext uri="{FF2B5EF4-FFF2-40B4-BE49-F238E27FC236}">
                <a16:creationId xmlns:a16="http://schemas.microsoft.com/office/drawing/2014/main" id="{B4A90983-0AC6-BD7D-87D5-9A8EC2D219B6}"/>
              </a:ext>
            </a:extLst>
          </p:cNvPr>
          <p:cNvSpPr/>
          <p:nvPr/>
        </p:nvSpPr>
        <p:spPr>
          <a:xfrm>
            <a:off x="6764735" y="4001070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음식점</a:t>
            </a:r>
          </a:p>
        </p:txBody>
      </p:sp>
      <p:sp>
        <p:nvSpPr>
          <p:cNvPr id="5122" name="직사각형 5121">
            <a:extLst>
              <a:ext uri="{FF2B5EF4-FFF2-40B4-BE49-F238E27FC236}">
                <a16:creationId xmlns:a16="http://schemas.microsoft.com/office/drawing/2014/main" id="{C7DE8ED0-6A9E-3E04-882B-2FA6E3ABE4A9}"/>
              </a:ext>
            </a:extLst>
          </p:cNvPr>
          <p:cNvSpPr/>
          <p:nvPr/>
        </p:nvSpPr>
        <p:spPr>
          <a:xfrm>
            <a:off x="7842684" y="400106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의류판매</a:t>
            </a:r>
          </a:p>
        </p:txBody>
      </p:sp>
      <p:sp>
        <p:nvSpPr>
          <p:cNvPr id="5123" name="직사각형 5122">
            <a:extLst>
              <a:ext uri="{FF2B5EF4-FFF2-40B4-BE49-F238E27FC236}">
                <a16:creationId xmlns:a16="http://schemas.microsoft.com/office/drawing/2014/main" id="{7CF2961D-E357-BE6A-C386-6A3BE068C14F}"/>
              </a:ext>
            </a:extLst>
          </p:cNvPr>
          <p:cNvSpPr/>
          <p:nvPr/>
        </p:nvSpPr>
        <p:spPr>
          <a:xfrm>
            <a:off x="8957460" y="4001068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미용업</a:t>
            </a:r>
            <a:endParaRPr lang="ko-KR" altLang="en-US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25" name="직사각형 5124">
            <a:extLst>
              <a:ext uri="{FF2B5EF4-FFF2-40B4-BE49-F238E27FC236}">
                <a16:creationId xmlns:a16="http://schemas.microsoft.com/office/drawing/2014/main" id="{6C4362B2-3817-3FB0-4B80-05CC0F960AB6}"/>
              </a:ext>
            </a:extLst>
          </p:cNvPr>
          <p:cNvSpPr/>
          <p:nvPr/>
        </p:nvSpPr>
        <p:spPr>
          <a:xfrm>
            <a:off x="10069814" y="4001067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종교시설</a:t>
            </a:r>
          </a:p>
        </p:txBody>
      </p:sp>
      <p:sp>
        <p:nvSpPr>
          <p:cNvPr id="5127" name="직사각형 5126">
            <a:extLst>
              <a:ext uri="{FF2B5EF4-FFF2-40B4-BE49-F238E27FC236}">
                <a16:creationId xmlns:a16="http://schemas.microsoft.com/office/drawing/2014/main" id="{94A22ADA-44C9-DA42-8B93-A0E1B63B4FB1}"/>
              </a:ext>
            </a:extLst>
          </p:cNvPr>
          <p:cNvSpPr/>
          <p:nvPr/>
        </p:nvSpPr>
        <p:spPr>
          <a:xfrm>
            <a:off x="6764735" y="4561761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카페</a:t>
            </a:r>
          </a:p>
        </p:txBody>
      </p:sp>
      <p:sp>
        <p:nvSpPr>
          <p:cNvPr id="5128" name="직사각형 5127">
            <a:extLst>
              <a:ext uri="{FF2B5EF4-FFF2-40B4-BE49-F238E27FC236}">
                <a16:creationId xmlns:a16="http://schemas.microsoft.com/office/drawing/2014/main" id="{6EB2DEC5-BB35-6049-1159-A8859480D3FC}"/>
              </a:ext>
            </a:extLst>
          </p:cNvPr>
          <p:cNvSpPr/>
          <p:nvPr/>
        </p:nvSpPr>
        <p:spPr>
          <a:xfrm>
            <a:off x="7842683" y="4573910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콜라텍</a:t>
            </a:r>
            <a:endParaRPr lang="ko-KR" altLang="en-US" sz="12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29" name="직사각형 5128">
            <a:extLst>
              <a:ext uri="{FF2B5EF4-FFF2-40B4-BE49-F238E27FC236}">
                <a16:creationId xmlns:a16="http://schemas.microsoft.com/office/drawing/2014/main" id="{77614249-1CF1-09A1-4F8C-D1AC078BC999}"/>
              </a:ext>
            </a:extLst>
          </p:cNvPr>
          <p:cNvSpPr/>
          <p:nvPr/>
        </p:nvSpPr>
        <p:spPr>
          <a:xfrm>
            <a:off x="8957460" y="4561760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패스트푸드</a:t>
            </a:r>
          </a:p>
        </p:txBody>
      </p:sp>
      <p:sp>
        <p:nvSpPr>
          <p:cNvPr id="5130" name="직사각형 5129">
            <a:extLst>
              <a:ext uri="{FF2B5EF4-FFF2-40B4-BE49-F238E27FC236}">
                <a16:creationId xmlns:a16="http://schemas.microsoft.com/office/drawing/2014/main" id="{2BE443F8-2AAB-A5F4-F98F-E346E1A0C9C3}"/>
              </a:ext>
            </a:extLst>
          </p:cNvPr>
          <p:cNvSpPr/>
          <p:nvPr/>
        </p:nvSpPr>
        <p:spPr>
          <a:xfrm>
            <a:off x="10069813" y="456175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</a:p>
        </p:txBody>
      </p:sp>
      <p:sp>
        <p:nvSpPr>
          <p:cNvPr id="5131" name="직사각형 5130">
            <a:extLst>
              <a:ext uri="{FF2B5EF4-FFF2-40B4-BE49-F238E27FC236}">
                <a16:creationId xmlns:a16="http://schemas.microsoft.com/office/drawing/2014/main" id="{99FADDD6-14FF-5EE1-8580-5A673508A002}"/>
              </a:ext>
            </a:extLst>
          </p:cNvPr>
          <p:cNvSpPr/>
          <p:nvPr/>
        </p:nvSpPr>
        <p:spPr>
          <a:xfrm>
            <a:off x="5686785" y="5122453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행사시설</a:t>
            </a:r>
          </a:p>
        </p:txBody>
      </p:sp>
      <p:sp>
        <p:nvSpPr>
          <p:cNvPr id="5132" name="직사각형 5131">
            <a:extLst>
              <a:ext uri="{FF2B5EF4-FFF2-40B4-BE49-F238E27FC236}">
                <a16:creationId xmlns:a16="http://schemas.microsoft.com/office/drawing/2014/main" id="{6BAF6417-AE2D-A4F4-07A2-912ED653D959}"/>
              </a:ext>
            </a:extLst>
          </p:cNvPr>
          <p:cNvSpPr/>
          <p:nvPr/>
        </p:nvSpPr>
        <p:spPr>
          <a:xfrm>
            <a:off x="6764734" y="5120690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호프</a:t>
            </a:r>
            <a:r>
              <a:rPr lang="en-US" altLang="ko-KR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맥주</a:t>
            </a:r>
          </a:p>
        </p:txBody>
      </p:sp>
      <p:sp>
        <p:nvSpPr>
          <p:cNvPr id="5136" name="TextBox 5135">
            <a:extLst>
              <a:ext uri="{FF2B5EF4-FFF2-40B4-BE49-F238E27FC236}">
                <a16:creationId xmlns:a16="http://schemas.microsoft.com/office/drawing/2014/main" id="{596B1D09-E8CA-D270-E1B5-B71A6E488848}"/>
              </a:ext>
            </a:extLst>
          </p:cNvPr>
          <p:cNvSpPr txBox="1"/>
          <p:nvPr/>
        </p:nvSpPr>
        <p:spPr>
          <a:xfrm>
            <a:off x="5686785" y="1652472"/>
            <a:ext cx="466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춘천시 관광지 및 상권 업종 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09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49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5120" grpId="0" animBg="1"/>
      <p:bldP spid="5121" grpId="0" animBg="1"/>
      <p:bldP spid="5122" grpId="0" animBg="1"/>
      <p:bldP spid="5123" grpId="0" animBg="1"/>
      <p:bldP spid="5125" grpId="0" animBg="1"/>
      <p:bldP spid="5127" grpId="0" animBg="1"/>
      <p:bldP spid="5128" grpId="0" animBg="1"/>
      <p:bldP spid="5129" grpId="0" animBg="1"/>
      <p:bldP spid="5130" grpId="0" animBg="1"/>
      <p:bldP spid="5131" grpId="0" animBg="1"/>
      <p:bldP spid="51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A8113-DCBE-C139-C413-13A13F4FF8D7}"/>
              </a:ext>
            </a:extLst>
          </p:cNvPr>
          <p:cNvSpPr txBox="1"/>
          <p:nvPr/>
        </p:nvSpPr>
        <p:spPr>
          <a:xfrm>
            <a:off x="3161053" y="299213"/>
            <a:ext cx="447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en-US" altLang="ko-KR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탐색적데이터분석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5B8A-687E-D320-04F3-748ECB9392DF}"/>
              </a:ext>
            </a:extLst>
          </p:cNvPr>
          <p:cNvSpPr txBox="1"/>
          <p:nvPr/>
        </p:nvSpPr>
        <p:spPr>
          <a:xfrm>
            <a:off x="666279" y="22227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1EEB9-81BF-C05F-113C-A50257483AA4}"/>
              </a:ext>
            </a:extLst>
          </p:cNvPr>
          <p:cNvSpPr txBox="1"/>
          <p:nvPr/>
        </p:nvSpPr>
        <p:spPr>
          <a:xfrm flipH="1">
            <a:off x="666278" y="930310"/>
            <a:ext cx="327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춘천시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설문조사 </a:t>
            </a:r>
            <a:r>
              <a:rPr lang="en-US" altLang="ko-KR" dirty="0" err="1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WordCloud</a:t>
            </a:r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사각형: 둥근 모서리 25">
            <a:extLst>
              <a:ext uri="{FF2B5EF4-FFF2-40B4-BE49-F238E27FC236}">
                <a16:creationId xmlns:a16="http://schemas.microsoft.com/office/drawing/2014/main" id="{8685F8CB-E4C4-FCE3-B4D0-90B1452837BC}"/>
              </a:ext>
            </a:extLst>
          </p:cNvPr>
          <p:cNvSpPr/>
          <p:nvPr/>
        </p:nvSpPr>
        <p:spPr>
          <a:xfrm>
            <a:off x="5346106" y="2012491"/>
            <a:ext cx="5932728" cy="3109931"/>
          </a:xfrm>
          <a:prstGeom prst="roundRect">
            <a:avLst>
              <a:gd name="adj" fmla="val 4090"/>
            </a:avLst>
          </a:prstGeom>
          <a:solidFill>
            <a:srgbClr val="009FE3">
              <a:alpha val="22000"/>
            </a:srgb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36" name="TextBox 5135">
            <a:extLst>
              <a:ext uri="{FF2B5EF4-FFF2-40B4-BE49-F238E27FC236}">
                <a16:creationId xmlns:a16="http://schemas.microsoft.com/office/drawing/2014/main" id="{596B1D09-E8CA-D270-E1B5-B71A6E488848}"/>
              </a:ext>
            </a:extLst>
          </p:cNvPr>
          <p:cNvSpPr txBox="1"/>
          <p:nvPr/>
        </p:nvSpPr>
        <p:spPr>
          <a:xfrm>
            <a:off x="5245647" y="1449031"/>
            <a:ext cx="2466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춘천시 관광지 및 상권 업종 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12D8F80-217A-6E12-08F2-5973258644CC}"/>
              </a:ext>
            </a:extLst>
          </p:cNvPr>
          <p:cNvSpPr/>
          <p:nvPr/>
        </p:nvSpPr>
        <p:spPr>
          <a:xfrm>
            <a:off x="5584974" y="223010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공공시설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E021A7-D2A3-84AF-EAB0-C440F1CDBCE0}"/>
              </a:ext>
            </a:extLst>
          </p:cNvPr>
          <p:cNvSpPr/>
          <p:nvPr/>
        </p:nvSpPr>
        <p:spPr>
          <a:xfrm>
            <a:off x="7815169" y="2230108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관광시설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B8A5367-7A3F-0E4D-43B6-5D73CF6F9DBE}"/>
              </a:ext>
            </a:extLst>
          </p:cNvPr>
          <p:cNvSpPr/>
          <p:nvPr/>
        </p:nvSpPr>
        <p:spPr>
          <a:xfrm>
            <a:off x="6717355" y="2236212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440D05-A013-696E-4381-1B3CF6EB2888}"/>
              </a:ext>
            </a:extLst>
          </p:cNvPr>
          <p:cNvSpPr/>
          <p:nvPr/>
        </p:nvSpPr>
        <p:spPr>
          <a:xfrm>
            <a:off x="10022435" y="2236209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병의원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E60985A-90E9-8A30-A2E6-AC425755A2B3}"/>
              </a:ext>
            </a:extLst>
          </p:cNvPr>
          <p:cNvSpPr/>
          <p:nvPr/>
        </p:nvSpPr>
        <p:spPr>
          <a:xfrm>
            <a:off x="8927196" y="2230107"/>
            <a:ext cx="994601" cy="491901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체육시설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AD92C0-5A4B-70AD-2CD4-6C3797EEEC70}"/>
              </a:ext>
            </a:extLst>
          </p:cNvPr>
          <p:cNvSpPr/>
          <p:nvPr/>
        </p:nvSpPr>
        <p:spPr>
          <a:xfrm>
            <a:off x="5584974" y="2906858"/>
            <a:ext cx="994600" cy="1987010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E527886-D78D-D4E9-5213-37D9E85C4B04}"/>
              </a:ext>
            </a:extLst>
          </p:cNvPr>
          <p:cNvSpPr/>
          <p:nvPr/>
        </p:nvSpPr>
        <p:spPr>
          <a:xfrm>
            <a:off x="6717356" y="2906858"/>
            <a:ext cx="994600" cy="1987010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3" name="직사각형 5132">
            <a:extLst>
              <a:ext uri="{FF2B5EF4-FFF2-40B4-BE49-F238E27FC236}">
                <a16:creationId xmlns:a16="http://schemas.microsoft.com/office/drawing/2014/main" id="{1323459C-D41F-A943-4978-13665FE50997}"/>
              </a:ext>
            </a:extLst>
          </p:cNvPr>
          <p:cNvSpPr/>
          <p:nvPr/>
        </p:nvSpPr>
        <p:spPr>
          <a:xfrm>
            <a:off x="7815170" y="2906858"/>
            <a:ext cx="994600" cy="1987010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4" name="직사각형 5133">
            <a:extLst>
              <a:ext uri="{FF2B5EF4-FFF2-40B4-BE49-F238E27FC236}">
                <a16:creationId xmlns:a16="http://schemas.microsoft.com/office/drawing/2014/main" id="{F21C2B51-7207-3EFC-42DC-39DBE4D5055F}"/>
              </a:ext>
            </a:extLst>
          </p:cNvPr>
          <p:cNvSpPr/>
          <p:nvPr/>
        </p:nvSpPr>
        <p:spPr>
          <a:xfrm>
            <a:off x="8927197" y="2906858"/>
            <a:ext cx="994600" cy="1987010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5" name="직사각형 5134">
            <a:extLst>
              <a:ext uri="{FF2B5EF4-FFF2-40B4-BE49-F238E27FC236}">
                <a16:creationId xmlns:a16="http://schemas.microsoft.com/office/drawing/2014/main" id="{FDB2692D-518A-9602-CDCD-32021D5B5595}"/>
              </a:ext>
            </a:extLst>
          </p:cNvPr>
          <p:cNvSpPr/>
          <p:nvPr/>
        </p:nvSpPr>
        <p:spPr>
          <a:xfrm>
            <a:off x="10039224" y="2906858"/>
            <a:ext cx="994600" cy="1987010"/>
          </a:xfrm>
          <a:prstGeom prst="rect">
            <a:avLst/>
          </a:prstGeom>
          <a:solidFill>
            <a:schemeClr val="bg1"/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7" name="TextBox 5136">
            <a:extLst>
              <a:ext uri="{FF2B5EF4-FFF2-40B4-BE49-F238E27FC236}">
                <a16:creationId xmlns:a16="http://schemas.microsoft.com/office/drawing/2014/main" id="{FCFD5C76-8583-3D84-E1DC-8AC88C9B5011}"/>
              </a:ext>
            </a:extLst>
          </p:cNvPr>
          <p:cNvSpPr txBox="1"/>
          <p:nvPr/>
        </p:nvSpPr>
        <p:spPr>
          <a:xfrm>
            <a:off x="5762439" y="3101506"/>
            <a:ext cx="622286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도서관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38" name="TextBox 5137">
            <a:extLst>
              <a:ext uri="{FF2B5EF4-FFF2-40B4-BE49-F238E27FC236}">
                <a16:creationId xmlns:a16="http://schemas.microsoft.com/office/drawing/2014/main" id="{1057E4BA-27D4-14F9-0AB3-B265AFF64000}"/>
              </a:ext>
            </a:extLst>
          </p:cNvPr>
          <p:cNvSpPr txBox="1"/>
          <p:nvPr/>
        </p:nvSpPr>
        <p:spPr>
          <a:xfrm>
            <a:off x="6495164" y="3055305"/>
            <a:ext cx="1438982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대형 마트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수협 마트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농협 마트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노브랜드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소매지점 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39" name="TextBox 5138">
            <a:extLst>
              <a:ext uri="{FF2B5EF4-FFF2-40B4-BE49-F238E27FC236}">
                <a16:creationId xmlns:a16="http://schemas.microsoft.com/office/drawing/2014/main" id="{2FED3BDF-EA2D-9DAA-11F6-E4DFD479BCD6}"/>
              </a:ext>
            </a:extLst>
          </p:cNvPr>
          <p:cNvSpPr txBox="1"/>
          <p:nvPr/>
        </p:nvSpPr>
        <p:spPr>
          <a:xfrm>
            <a:off x="7857987" y="3061494"/>
            <a:ext cx="926857" cy="2004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김유정역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소양강댐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화목원</a:t>
            </a: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스카이 워크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41" name="TextBox 5140">
            <a:extLst>
              <a:ext uri="{FF2B5EF4-FFF2-40B4-BE49-F238E27FC236}">
                <a16:creationId xmlns:a16="http://schemas.microsoft.com/office/drawing/2014/main" id="{798FAFCB-2529-3CA3-8218-E41187A13A59}"/>
              </a:ext>
            </a:extLst>
          </p:cNvPr>
          <p:cNvSpPr txBox="1"/>
          <p:nvPr/>
        </p:nvSpPr>
        <p:spPr>
          <a:xfrm>
            <a:off x="10034075" y="3061494"/>
            <a:ext cx="982961" cy="172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한림성심병원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강원대병원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인성병원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기타 의원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42" name="TextBox 5141">
            <a:extLst>
              <a:ext uri="{FF2B5EF4-FFF2-40B4-BE49-F238E27FC236}">
                <a16:creationId xmlns:a16="http://schemas.microsoft.com/office/drawing/2014/main" id="{5F632800-66F2-D59C-6BA9-9B8C605A6513}"/>
              </a:ext>
            </a:extLst>
          </p:cNvPr>
          <p:cNvSpPr txBox="1"/>
          <p:nvPr/>
        </p:nvSpPr>
        <p:spPr>
          <a:xfrm>
            <a:off x="8902271" y="3054169"/>
            <a:ext cx="1037463" cy="1704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호반체육관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송암스포츠타운</a:t>
            </a:r>
            <a:endParaRPr lang="en-US" altLang="ko-KR" sz="11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수영장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헬스장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</a:t>
            </a: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0402CD9-E712-3DAE-AE57-3797F319E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2" t="13083" r="16779"/>
          <a:stretch/>
        </p:blipFill>
        <p:spPr bwMode="auto">
          <a:xfrm>
            <a:off x="856605" y="1743634"/>
            <a:ext cx="4078347" cy="431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D64F1-B9C1-C5C1-2E37-862FFEA059FA}"/>
              </a:ext>
            </a:extLst>
          </p:cNvPr>
          <p:cNvSpPr txBox="1"/>
          <p:nvPr/>
        </p:nvSpPr>
        <p:spPr>
          <a:xfrm>
            <a:off x="1233245" y="6054626"/>
            <a:ext cx="3325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2022</a:t>
            </a:r>
            <a:r>
              <a:rPr lang="ko-KR" altLang="en-US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춘천시 공공자전거 자체 설문조사</a:t>
            </a:r>
            <a:r>
              <a:rPr lang="en-US" altLang="ko-KR" sz="1200" dirty="0">
                <a:solidFill>
                  <a:srgbClr val="2634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352</a:t>
            </a:r>
            <a:r>
              <a:rPr lang="ko-KR" altLang="en-US" sz="1200" i="0" dirty="0">
                <a:solidFill>
                  <a:srgbClr val="26348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sz="1200" dirty="0">
                <a:solidFill>
                  <a:srgbClr val="2634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200" i="0" dirty="0">
              <a:solidFill>
                <a:srgbClr val="26348C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73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76D89-C081-727A-7317-DDC9545C0C6E}"/>
              </a:ext>
            </a:extLst>
          </p:cNvPr>
          <p:cNvSpPr txBox="1"/>
          <p:nvPr/>
        </p:nvSpPr>
        <p:spPr>
          <a:xfrm>
            <a:off x="3470197" y="3075057"/>
            <a:ext cx="5446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 </a:t>
            </a:r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5386EF-84F6-9A89-9A8E-021097EC6257}"/>
              </a:ext>
            </a:extLst>
          </p:cNvPr>
          <p:cNvCxnSpPr>
            <a:cxnSpLocks/>
          </p:cNvCxnSpPr>
          <p:nvPr/>
        </p:nvCxnSpPr>
        <p:spPr>
          <a:xfrm>
            <a:off x="436880" y="6393822"/>
            <a:ext cx="115126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7FD681-167C-A258-6574-D224C1A2C010}"/>
              </a:ext>
            </a:extLst>
          </p:cNvPr>
          <p:cNvSpPr txBox="1"/>
          <p:nvPr/>
        </p:nvSpPr>
        <p:spPr>
          <a:xfrm>
            <a:off x="466752" y="5951619"/>
            <a:ext cx="76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GOAL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7D0F4C-2D09-D476-AED0-B99B76EC13E5}"/>
              </a:ext>
            </a:extLst>
          </p:cNvPr>
          <p:cNvGrpSpPr/>
          <p:nvPr/>
        </p:nvGrpSpPr>
        <p:grpSpPr>
          <a:xfrm flipH="1">
            <a:off x="8609879" y="5783476"/>
            <a:ext cx="522202" cy="523221"/>
            <a:chOff x="2502276" y="3601061"/>
            <a:chExt cx="1008000" cy="1008000"/>
          </a:xfrm>
          <a:noFill/>
          <a:effectLst/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0E72201-905D-606C-D306-02275D4EE170}"/>
                </a:ext>
              </a:extLst>
            </p:cNvPr>
            <p:cNvSpPr/>
            <p:nvPr/>
          </p:nvSpPr>
          <p:spPr>
            <a:xfrm>
              <a:off x="2502276" y="3601061"/>
              <a:ext cx="1008000" cy="1008000"/>
            </a:xfrm>
            <a:prstGeom prst="ellipse">
              <a:avLst/>
            </a:prstGeom>
            <a:grpFill/>
            <a:ln w="1143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07FBB23-9994-F4FE-6403-7ACE45E8AEEB}"/>
                </a:ext>
              </a:extLst>
            </p:cNvPr>
            <p:cNvCxnSpPr>
              <a:stCxn id="4" idx="1"/>
              <a:endCxn id="4" idx="5"/>
            </p:cNvCxnSpPr>
            <p:nvPr/>
          </p:nvCxnSpPr>
          <p:spPr>
            <a:xfrm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8415CB2-72B8-3D23-78AF-1CADD58FA20E}"/>
                </a:ext>
              </a:extLst>
            </p:cNvPr>
            <p:cNvCxnSpPr>
              <a:stCxn id="4" idx="3"/>
              <a:endCxn id="4" idx="7"/>
            </p:cNvCxnSpPr>
            <p:nvPr/>
          </p:nvCxnSpPr>
          <p:spPr>
            <a:xfrm flipV="1"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D6C4036-E048-D7DD-442A-444F2126AA5C}"/>
                </a:ext>
              </a:extLst>
            </p:cNvPr>
            <p:cNvCxnSpPr>
              <a:stCxn id="4" idx="2"/>
              <a:endCxn id="4" idx="6"/>
            </p:cNvCxnSpPr>
            <p:nvPr/>
          </p:nvCxnSpPr>
          <p:spPr>
            <a:xfrm>
              <a:off x="2502276" y="410506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E5EA83E-0108-92DF-7051-D3BE12C67A70}"/>
                </a:ext>
              </a:extLst>
            </p:cNvPr>
            <p:cNvCxnSpPr>
              <a:stCxn id="4" idx="4"/>
              <a:endCxn id="4" idx="0"/>
            </p:cNvCxnSpPr>
            <p:nvPr/>
          </p:nvCxnSpPr>
          <p:spPr>
            <a:xfrm flipV="1">
              <a:off x="3006276" y="360106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5D0B68-9DF1-23CC-DB57-4DA8EB228ECD}"/>
              </a:ext>
            </a:extLst>
          </p:cNvPr>
          <p:cNvGrpSpPr/>
          <p:nvPr/>
        </p:nvGrpSpPr>
        <p:grpSpPr>
          <a:xfrm flipH="1">
            <a:off x="7609205" y="5792808"/>
            <a:ext cx="524513" cy="528143"/>
            <a:chOff x="4362451" y="3659398"/>
            <a:chExt cx="1012461" cy="1017483"/>
          </a:xfrm>
          <a:noFill/>
          <a:effectLst/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22D2215-43E5-2E81-41CB-457537EBB8DE}"/>
                </a:ext>
              </a:extLst>
            </p:cNvPr>
            <p:cNvSpPr/>
            <p:nvPr/>
          </p:nvSpPr>
          <p:spPr>
            <a:xfrm>
              <a:off x="4366912" y="3659398"/>
              <a:ext cx="1008000" cy="1008000"/>
            </a:xfrm>
            <a:prstGeom prst="ellipse">
              <a:avLst/>
            </a:prstGeom>
            <a:grp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6637E2A-D745-AE93-77E8-B5C6775930AD}"/>
                </a:ext>
              </a:extLst>
            </p:cNvPr>
            <p:cNvCxnSpPr/>
            <p:nvPr/>
          </p:nvCxnSpPr>
          <p:spPr>
            <a:xfrm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C9A0485-9445-6A10-E0F0-DA58F7EE76E0}"/>
                </a:ext>
              </a:extLst>
            </p:cNvPr>
            <p:cNvCxnSpPr/>
            <p:nvPr/>
          </p:nvCxnSpPr>
          <p:spPr>
            <a:xfrm flipV="1"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862B54-488C-BF92-E69F-764281494F82}"/>
                </a:ext>
              </a:extLst>
            </p:cNvPr>
            <p:cNvCxnSpPr/>
            <p:nvPr/>
          </p:nvCxnSpPr>
          <p:spPr>
            <a:xfrm>
              <a:off x="4362451" y="417288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18817B2-3F2C-4078-2E18-12CDDD85E6B4}"/>
                </a:ext>
              </a:extLst>
            </p:cNvPr>
            <p:cNvCxnSpPr/>
            <p:nvPr/>
          </p:nvCxnSpPr>
          <p:spPr>
            <a:xfrm flipV="1">
              <a:off x="4866451" y="366888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F34D0D-A8F7-2AF7-F6F2-7AC3E5A9EFF8}"/>
              </a:ext>
            </a:extLst>
          </p:cNvPr>
          <p:cNvGrpSpPr/>
          <p:nvPr/>
        </p:nvGrpSpPr>
        <p:grpSpPr>
          <a:xfrm>
            <a:off x="7884031" y="5485031"/>
            <a:ext cx="955668" cy="572298"/>
            <a:chOff x="2315839" y="3246360"/>
            <a:chExt cx="1893477" cy="1102550"/>
          </a:xfrm>
          <a:noFill/>
          <a:effectLst/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44CC27-F70E-24D6-14D8-1E7061D3BF5F}"/>
                </a:ext>
              </a:extLst>
            </p:cNvPr>
            <p:cNvGrpSpPr/>
            <p:nvPr/>
          </p:nvGrpSpPr>
          <p:grpSpPr>
            <a:xfrm>
              <a:off x="2315839" y="3246360"/>
              <a:ext cx="1893477" cy="1102550"/>
              <a:chOff x="2315839" y="3246360"/>
              <a:chExt cx="1893477" cy="1102550"/>
            </a:xfrm>
            <a:grpFill/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B546A8A-C65B-A07D-7EF3-24271C2DA4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9728" y="4348910"/>
                <a:ext cx="979588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F1A7A9C-C9C4-59DA-5476-F00689496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576" y="3649265"/>
                <a:ext cx="330128" cy="69878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6A200F4-98C7-977D-93E3-E34CF378C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728" y="3677478"/>
                <a:ext cx="439212" cy="670567"/>
              </a:xfrm>
              <a:prstGeom prst="line">
                <a:avLst/>
              </a:prstGeom>
              <a:grpFill/>
              <a:ln w="136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78CF0E35-37B3-6C2A-C1B7-27C2CAFF34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791" y="3703769"/>
                <a:ext cx="439767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8D0D17EB-F2F3-88B5-FCC9-544E6838BB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5839" y="3246360"/>
                <a:ext cx="871396" cy="1078966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EE8D315-81D6-D57F-6231-784F78F9C42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235" y="3246360"/>
              <a:ext cx="325473" cy="0"/>
            </a:xfrm>
            <a:prstGeom prst="line">
              <a:avLst/>
            </a:prstGeom>
            <a:grpFill/>
            <a:ln w="1365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7956C60-EE1C-4AC4-A6E4-171D93D9F74B}"/>
              </a:ext>
            </a:extLst>
          </p:cNvPr>
          <p:cNvSpPr txBox="1"/>
          <p:nvPr/>
        </p:nvSpPr>
        <p:spPr>
          <a:xfrm>
            <a:off x="11057680" y="6024490"/>
            <a:ext cx="87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START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11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242" name="그룹 10241">
            <a:extLst>
              <a:ext uri="{FF2B5EF4-FFF2-40B4-BE49-F238E27FC236}">
                <a16:creationId xmlns:a16="http://schemas.microsoft.com/office/drawing/2014/main" id="{962E7DDD-E4FF-B4CF-618A-1F862E9C9A92}"/>
              </a:ext>
            </a:extLst>
          </p:cNvPr>
          <p:cNvGrpSpPr/>
          <p:nvPr/>
        </p:nvGrpSpPr>
        <p:grpSpPr>
          <a:xfrm>
            <a:off x="481316" y="957846"/>
            <a:ext cx="6863890" cy="1631216"/>
            <a:chOff x="481316" y="957846"/>
            <a:chExt cx="6863890" cy="163121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103938-75CF-DCB6-18B6-7BA1AF5A503E}"/>
                </a:ext>
              </a:extLst>
            </p:cNvPr>
            <p:cNvSpPr txBox="1"/>
            <p:nvPr/>
          </p:nvSpPr>
          <p:spPr>
            <a:xfrm>
              <a:off x="481316" y="984707"/>
              <a:ext cx="13065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클러스터링 </a:t>
              </a:r>
              <a:endPara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r"/>
              <a:r>
                <a:rPr lang="en-US" altLang="ko-KR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</a:t>
              </a:r>
              <a:r>
                <a:rPr lang="ko-KR" altLang="en-US" sz="16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변수선정</a:t>
              </a:r>
              <a:r>
                <a:rPr lang="ko-KR" altLang="en-US" sz="1600" dirty="0">
                  <a:solidFill>
                    <a:srgbClr val="919CB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  <a:endParaRPr lang="en-US" altLang="ko-KR" sz="1600" dirty="0">
                <a:solidFill>
                  <a:srgbClr val="919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682277-20C5-0EEE-12DF-20E72A5BC0CE}"/>
                </a:ext>
              </a:extLst>
            </p:cNvPr>
            <p:cNvSpPr txBox="1"/>
            <p:nvPr/>
          </p:nvSpPr>
          <p:spPr>
            <a:xfrm>
              <a:off x="1890534" y="957846"/>
              <a:ext cx="5454672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21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개의 춘천시 행정동 중 유사한 특성을 가진 행정동으로 분류하고 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공공자전거의 이용할 수 있는 환경이 조성되지 않는 행정동을 제외하고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우선 타겟 행정 구역을 선정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하기 위해 진행 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수집된 변수들 중 </a:t>
              </a:r>
              <a:r>
                <a:rPr lang="ko-KR" altLang="en-US" sz="140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춘천시의 </a:t>
              </a:r>
              <a:r>
                <a:rPr lang="ko-KR" altLang="en-US" sz="14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유동성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을 파악할 수 있고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공공자전거의 </a:t>
              </a:r>
              <a:r>
                <a:rPr lang="ko-KR" altLang="en-US" sz="14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잠재적 수요지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</a:t>
              </a:r>
              <a:r>
                <a:rPr lang="ko-KR" altLang="en-US" sz="1400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나타낼 수 있는 </a:t>
              </a: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변수 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가지를 차원을 축소해서 진행</a:t>
              </a:r>
            </a:p>
          </p:txBody>
        </p:sp>
      </p:grpSp>
      <p:sp>
        <p:nvSpPr>
          <p:cNvPr id="10240" name="직사각형 10239">
            <a:extLst>
              <a:ext uri="{FF2B5EF4-FFF2-40B4-BE49-F238E27FC236}">
                <a16:creationId xmlns:a16="http://schemas.microsoft.com/office/drawing/2014/main" id="{193739DE-DD05-EA9A-A61E-CDA48AD07A81}"/>
              </a:ext>
            </a:extLst>
          </p:cNvPr>
          <p:cNvSpPr/>
          <p:nvPr/>
        </p:nvSpPr>
        <p:spPr>
          <a:xfrm>
            <a:off x="7056334" y="867363"/>
            <a:ext cx="4498901" cy="2078807"/>
          </a:xfrm>
          <a:prstGeom prst="rect">
            <a:avLst/>
          </a:prstGeom>
          <a:solidFill>
            <a:schemeClr val="bg1"/>
          </a:solidFill>
          <a:ln w="22225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DA331-6414-EAA3-1525-6E3EE8B375D2}"/>
              </a:ext>
            </a:extLst>
          </p:cNvPr>
          <p:cNvSpPr txBox="1"/>
          <p:nvPr/>
        </p:nvSpPr>
        <p:spPr>
          <a:xfrm>
            <a:off x="8375557" y="2699752"/>
            <a:ext cx="33860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*생활인프라 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공공시설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의료시설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학교 수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금융기관 등</a:t>
            </a:r>
          </a:p>
        </p:txBody>
      </p:sp>
      <p:grpSp>
        <p:nvGrpSpPr>
          <p:cNvPr id="10248" name="그룹 10247">
            <a:extLst>
              <a:ext uri="{FF2B5EF4-FFF2-40B4-BE49-F238E27FC236}">
                <a16:creationId xmlns:a16="http://schemas.microsoft.com/office/drawing/2014/main" id="{EE84601E-EC08-F5CC-34AA-E2F2166C25CF}"/>
              </a:ext>
            </a:extLst>
          </p:cNvPr>
          <p:cNvGrpSpPr/>
          <p:nvPr/>
        </p:nvGrpSpPr>
        <p:grpSpPr>
          <a:xfrm>
            <a:off x="8435803" y="1326806"/>
            <a:ext cx="2866842" cy="1202535"/>
            <a:chOff x="8435803" y="1326806"/>
            <a:chExt cx="2866842" cy="1202535"/>
          </a:xfrm>
        </p:grpSpPr>
        <p:sp>
          <p:nvSpPr>
            <p:cNvPr id="10243" name="사각형: 둥근 모서리 10242">
              <a:extLst>
                <a:ext uri="{FF2B5EF4-FFF2-40B4-BE49-F238E27FC236}">
                  <a16:creationId xmlns:a16="http://schemas.microsoft.com/office/drawing/2014/main" id="{11A1B339-5EB6-18FC-6B55-D1AF036835C1}"/>
                </a:ext>
              </a:extLst>
            </p:cNvPr>
            <p:cNvSpPr/>
            <p:nvPr/>
          </p:nvSpPr>
          <p:spPr>
            <a:xfrm>
              <a:off x="8435803" y="1326806"/>
              <a:ext cx="2866842" cy="1202535"/>
            </a:xfrm>
            <a:prstGeom prst="roundRect">
              <a:avLst/>
            </a:prstGeom>
            <a:solidFill>
              <a:srgbClr val="CFD4D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AE32B1-960D-0FB3-D5B4-E5DE85FB59B7}"/>
                </a:ext>
              </a:extLst>
            </p:cNvPr>
            <p:cNvSpPr txBox="1"/>
            <p:nvPr/>
          </p:nvSpPr>
          <p:spPr>
            <a:xfrm>
              <a:off x="8889963" y="1378438"/>
              <a:ext cx="214516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공공자전거 잠재적 수요자와 수요지역 </a:t>
              </a:r>
            </a:p>
          </p:txBody>
        </p:sp>
      </p:grpSp>
      <p:grpSp>
        <p:nvGrpSpPr>
          <p:cNvPr id="10246" name="그룹 10245">
            <a:extLst>
              <a:ext uri="{FF2B5EF4-FFF2-40B4-BE49-F238E27FC236}">
                <a16:creationId xmlns:a16="http://schemas.microsoft.com/office/drawing/2014/main" id="{0A311F70-BDB1-F6B9-72F5-8D3F22AB23AF}"/>
              </a:ext>
            </a:extLst>
          </p:cNvPr>
          <p:cNvGrpSpPr/>
          <p:nvPr/>
        </p:nvGrpSpPr>
        <p:grpSpPr>
          <a:xfrm>
            <a:off x="7333106" y="982454"/>
            <a:ext cx="4082372" cy="1667193"/>
            <a:chOff x="7333106" y="982454"/>
            <a:chExt cx="4082372" cy="1667193"/>
          </a:xfrm>
        </p:grpSpPr>
        <p:sp>
          <p:nvSpPr>
            <p:cNvPr id="10245" name="사각형: 둥근 모서리 10244">
              <a:extLst>
                <a:ext uri="{FF2B5EF4-FFF2-40B4-BE49-F238E27FC236}">
                  <a16:creationId xmlns:a16="http://schemas.microsoft.com/office/drawing/2014/main" id="{543573EC-96A8-EE5F-76A9-4BC20B146E05}"/>
                </a:ext>
              </a:extLst>
            </p:cNvPr>
            <p:cNvSpPr/>
            <p:nvPr/>
          </p:nvSpPr>
          <p:spPr>
            <a:xfrm>
              <a:off x="7333106" y="1185019"/>
              <a:ext cx="4082372" cy="1464628"/>
            </a:xfrm>
            <a:prstGeom prst="roundRect">
              <a:avLst/>
            </a:prstGeom>
            <a:noFill/>
            <a:ln w="22225">
              <a:solidFill>
                <a:srgbClr val="919C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03F354-8451-E052-49C8-CEDBA154845C}"/>
                </a:ext>
              </a:extLst>
            </p:cNvPr>
            <p:cNvSpPr txBox="1"/>
            <p:nvPr/>
          </p:nvSpPr>
          <p:spPr>
            <a:xfrm>
              <a:off x="10126318" y="982454"/>
              <a:ext cx="95649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05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춘천시 유동성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FD9649-F77A-152E-C6E3-5AE62BB306DD}"/>
              </a:ext>
            </a:extLst>
          </p:cNvPr>
          <p:cNvGrpSpPr/>
          <p:nvPr/>
        </p:nvGrpSpPr>
        <p:grpSpPr>
          <a:xfrm>
            <a:off x="7489244" y="1597951"/>
            <a:ext cx="3633079" cy="763488"/>
            <a:chOff x="6193182" y="1540437"/>
            <a:chExt cx="4227013" cy="924438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74848D0-E00B-F005-C47C-8F6A6DF36267}"/>
                </a:ext>
              </a:extLst>
            </p:cNvPr>
            <p:cNvGrpSpPr/>
            <p:nvPr/>
          </p:nvGrpSpPr>
          <p:grpSpPr>
            <a:xfrm>
              <a:off x="6193182" y="1540437"/>
              <a:ext cx="916395" cy="914400"/>
              <a:chOff x="6603186" y="774424"/>
              <a:chExt cx="916395" cy="914400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A7B5D16-6DB7-536B-3E4A-A392CEC666D6}"/>
                  </a:ext>
                </a:extLst>
              </p:cNvPr>
              <p:cNvSpPr/>
              <p:nvPr/>
            </p:nvSpPr>
            <p:spPr>
              <a:xfrm>
                <a:off x="6603186" y="77442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05335F-6114-458F-B936-585AD03C12DB}"/>
                  </a:ext>
                </a:extLst>
              </p:cNvPr>
              <p:cNvSpPr txBox="1"/>
              <p:nvPr/>
            </p:nvSpPr>
            <p:spPr>
              <a:xfrm>
                <a:off x="6605181" y="1093058"/>
                <a:ext cx="914400" cy="316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인구밀도</a:t>
                </a:r>
                <a:endPara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53ED496-121B-4E36-5D8B-3A747EDFB55D}"/>
                </a:ext>
              </a:extLst>
            </p:cNvPr>
            <p:cNvGrpSpPr/>
            <p:nvPr/>
          </p:nvGrpSpPr>
          <p:grpSpPr>
            <a:xfrm>
              <a:off x="8399104" y="1540437"/>
              <a:ext cx="919421" cy="914400"/>
              <a:chOff x="6839827" y="1837638"/>
              <a:chExt cx="919421" cy="91440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863237AB-D5BC-140E-F979-53E5E22887D8}"/>
                  </a:ext>
                </a:extLst>
              </p:cNvPr>
              <p:cNvSpPr/>
              <p:nvPr/>
            </p:nvSpPr>
            <p:spPr>
              <a:xfrm>
                <a:off x="6839827" y="1837638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6116AC-9A59-2DA2-EE74-A7D25B14743A}"/>
                  </a:ext>
                </a:extLst>
              </p:cNvPr>
              <p:cNvSpPr txBox="1"/>
              <p:nvPr/>
            </p:nvSpPr>
            <p:spPr>
              <a:xfrm>
                <a:off x="6844849" y="2140949"/>
                <a:ext cx="914399" cy="316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연령층</a:t>
                </a:r>
                <a:endPara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76DCA01-B133-989B-C3D8-9A7A60A6AB8D}"/>
                </a:ext>
              </a:extLst>
            </p:cNvPr>
            <p:cNvGrpSpPr/>
            <p:nvPr/>
          </p:nvGrpSpPr>
          <p:grpSpPr>
            <a:xfrm>
              <a:off x="7290218" y="1550475"/>
              <a:ext cx="914400" cy="914400"/>
              <a:chOff x="6839827" y="2685433"/>
              <a:chExt cx="914400" cy="914400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1BD2159-3D57-A4FD-0910-1944370CFBC1}"/>
                  </a:ext>
                </a:extLst>
              </p:cNvPr>
              <p:cNvSpPr/>
              <p:nvPr/>
            </p:nvSpPr>
            <p:spPr>
              <a:xfrm>
                <a:off x="6839827" y="2685433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F931CC-D6E8-3169-E766-DD24221C9A95}"/>
                  </a:ext>
                </a:extLst>
              </p:cNvPr>
              <p:cNvSpPr txBox="1"/>
              <p:nvPr/>
            </p:nvSpPr>
            <p:spPr>
              <a:xfrm>
                <a:off x="7046887" y="2994029"/>
                <a:ext cx="550677" cy="316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교통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13C412F-2A4F-07D8-6AE8-68922EB2F5FF}"/>
                </a:ext>
              </a:extLst>
            </p:cNvPr>
            <p:cNvGrpSpPr/>
            <p:nvPr/>
          </p:nvGrpSpPr>
          <p:grpSpPr>
            <a:xfrm>
              <a:off x="9505795" y="1540437"/>
              <a:ext cx="914400" cy="914400"/>
              <a:chOff x="6884984" y="3764292"/>
              <a:chExt cx="914400" cy="914400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9060DC42-818C-F16F-B00C-DDDC0DD70A81}"/>
                  </a:ext>
                </a:extLst>
              </p:cNvPr>
              <p:cNvSpPr/>
              <p:nvPr/>
            </p:nvSpPr>
            <p:spPr>
              <a:xfrm>
                <a:off x="6884984" y="3764292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D934B50-BBD2-CD18-B730-22234CA18FD0}"/>
                  </a:ext>
                </a:extLst>
              </p:cNvPr>
              <p:cNvSpPr txBox="1"/>
              <p:nvPr/>
            </p:nvSpPr>
            <p:spPr>
              <a:xfrm>
                <a:off x="6977194" y="3969920"/>
                <a:ext cx="729978" cy="52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생활</a:t>
                </a:r>
                <a:endPara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인프라</a:t>
                </a: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3348DB7-EE3A-7A3A-41B6-2EE47512C7A5}"/>
              </a:ext>
            </a:extLst>
          </p:cNvPr>
          <p:cNvSpPr txBox="1"/>
          <p:nvPr/>
        </p:nvSpPr>
        <p:spPr>
          <a:xfrm>
            <a:off x="7268847" y="734804"/>
            <a:ext cx="137516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클러스터링 변수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7ACAC0A-BE35-3A66-A0BE-049AC33099B2}"/>
              </a:ext>
            </a:extLst>
          </p:cNvPr>
          <p:cNvGrpSpPr/>
          <p:nvPr/>
        </p:nvGrpSpPr>
        <p:grpSpPr>
          <a:xfrm>
            <a:off x="666279" y="3287059"/>
            <a:ext cx="5632773" cy="1955258"/>
            <a:chOff x="6150087" y="952128"/>
            <a:chExt cx="5632773" cy="195525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96F98B-FA08-D650-A27B-D13BD40E5E46}"/>
                </a:ext>
              </a:extLst>
            </p:cNvPr>
            <p:cNvGrpSpPr/>
            <p:nvPr/>
          </p:nvGrpSpPr>
          <p:grpSpPr>
            <a:xfrm>
              <a:off x="6150087" y="1485941"/>
              <a:ext cx="5632773" cy="1421445"/>
              <a:chOff x="6018728" y="1461940"/>
              <a:chExt cx="5632773" cy="142144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69DF8E-4CC1-94FA-C158-7B3134A5959E}"/>
                  </a:ext>
                </a:extLst>
              </p:cNvPr>
              <p:cNvSpPr txBox="1"/>
              <p:nvPr/>
            </p:nvSpPr>
            <p:spPr>
              <a:xfrm>
                <a:off x="6196829" y="1461940"/>
                <a:ext cx="545467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20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군집 내 </a:t>
                </a:r>
                <a:r>
                  <a:rPr lang="ko-KR" altLang="en-US" sz="1200" i="0" dirty="0" err="1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오차제곱합</a:t>
                </a:r>
                <a:r>
                  <a:rPr lang="en-US" altLang="ko-KR" sz="120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(SSE)</a:t>
                </a:r>
                <a:r>
                  <a:rPr lang="ko-KR" altLang="en-US" sz="120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최소로 </a:t>
                </a:r>
                <a:r>
                  <a:rPr lang="ko-KR" altLang="en-US" sz="1200" dirty="0">
                    <a:solidFill>
                      <a:srgbClr val="00206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하는 </a:t>
                </a:r>
                <a:r>
                  <a:rPr lang="ko-KR" altLang="en-US" sz="120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군집 중심을 결정</a:t>
                </a:r>
                <a:endPara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2F81F9-0F5E-DC79-F4D4-AAF749A73422}"/>
                  </a:ext>
                </a:extLst>
              </p:cNvPr>
              <p:cNvSpPr txBox="1"/>
              <p:nvPr/>
            </p:nvSpPr>
            <p:spPr>
              <a:xfrm>
                <a:off x="6519900" y="1908217"/>
                <a:ext cx="39108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i="0" dirty="0">
                    <a:solidFill>
                      <a:srgbClr val="009FE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k  = </a:t>
                </a:r>
                <a:r>
                  <a:rPr lang="ko-KR" altLang="en-US" sz="120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클러스터 수</a:t>
                </a:r>
                <a:endParaRPr lang="en-US" altLang="ko-KR" sz="1200" i="0" dirty="0">
                  <a:solidFill>
                    <a:srgbClr val="00206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sz="1200" i="0" dirty="0">
                    <a:solidFill>
                      <a:srgbClr val="009FE3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Means</a:t>
                </a:r>
                <a:r>
                  <a:rPr lang="ko-KR" altLang="en-US" sz="1200" dirty="0">
                    <a:solidFill>
                      <a:srgbClr val="00206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200" dirty="0">
                    <a:solidFill>
                      <a:srgbClr val="00206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= </a:t>
                </a:r>
                <a:r>
                  <a:rPr lang="ko-KR" altLang="en-US" sz="1200" b="0" i="0" dirty="0">
                    <a:solidFill>
                      <a:srgbClr val="00206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데이터로부터 클러스터의 중심까지의 평균 거리</a:t>
                </a:r>
                <a:endParaRPr lang="en-US" altLang="ko-KR" sz="1200" b="0" i="0" dirty="0">
                  <a:solidFill>
                    <a:srgbClr val="00206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070B30-9B21-2111-89EE-63F378214EFC}"/>
                  </a:ext>
                </a:extLst>
              </p:cNvPr>
              <p:cNvSpPr txBox="1"/>
              <p:nvPr/>
            </p:nvSpPr>
            <p:spPr>
              <a:xfrm>
                <a:off x="6018728" y="2514053"/>
                <a:ext cx="4240743" cy="369332"/>
              </a:xfrm>
              <a:prstGeom prst="rect">
                <a:avLst/>
              </a:prstGeom>
              <a:solidFill>
                <a:srgbClr val="EDF8FD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800" dirty="0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k-Means</a:t>
                </a:r>
                <a:r>
                  <a:rPr lang="ko-KR" altLang="en-US" sz="1800" dirty="0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800" b="0" i="0" dirty="0">
                    <a:solidFill>
                      <a:srgbClr val="009FE3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알고리즘의 목표 </a:t>
                </a:r>
                <a:r>
                  <a:rPr lang="en-US" altLang="ko-KR" sz="1800" b="0" i="0" dirty="0">
                    <a:solidFill>
                      <a:srgbClr val="009FE3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= </a:t>
                </a:r>
                <a:r>
                  <a:rPr lang="en-US" altLang="ko-KR" sz="1800" dirty="0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SSE</a:t>
                </a:r>
                <a:r>
                  <a:rPr lang="ko-KR" altLang="en-US" sz="1800" dirty="0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800" b="0" i="0" dirty="0">
                    <a:solidFill>
                      <a:srgbClr val="009FE3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최소화</a:t>
                </a:r>
                <a:endParaRPr lang="en-US" altLang="ko-KR" sz="1800" b="0" i="0" dirty="0">
                  <a:solidFill>
                    <a:srgbClr val="009FE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88F9C6-A26B-35C2-A3D4-777D6CA2ED05}"/>
                </a:ext>
              </a:extLst>
            </p:cNvPr>
            <p:cNvSpPr txBox="1"/>
            <p:nvPr/>
          </p:nvSpPr>
          <p:spPr>
            <a:xfrm>
              <a:off x="6151882" y="952128"/>
              <a:ext cx="38516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k-Means 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분석기법 설명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A7EAF1-437A-24E5-9793-881AF64EAB3B}"/>
              </a:ext>
            </a:extLst>
          </p:cNvPr>
          <p:cNvSpPr/>
          <p:nvPr/>
        </p:nvSpPr>
        <p:spPr>
          <a:xfrm>
            <a:off x="5562667" y="3404393"/>
            <a:ext cx="6065307" cy="3136839"/>
          </a:xfrm>
          <a:prstGeom prst="rect">
            <a:avLst/>
          </a:prstGeom>
          <a:solidFill>
            <a:schemeClr val="bg1"/>
          </a:solidFill>
          <a:ln w="22225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274FB0-11DE-50E9-1906-9B8AD5E19415}"/>
              </a:ext>
            </a:extLst>
          </p:cNvPr>
          <p:cNvGrpSpPr/>
          <p:nvPr/>
        </p:nvGrpSpPr>
        <p:grpSpPr>
          <a:xfrm>
            <a:off x="5698641" y="4675784"/>
            <a:ext cx="2676916" cy="1735898"/>
            <a:chOff x="5057154" y="1745462"/>
            <a:chExt cx="2482136" cy="1777571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721B0475-51E6-F158-AFA0-F2D55A93A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154" y="1745462"/>
              <a:ext cx="2482136" cy="17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CAFE17-15E1-13B9-0996-8781F30A7D46}"/>
                </a:ext>
              </a:extLst>
            </p:cNvPr>
            <p:cNvSpPr/>
            <p:nvPr/>
          </p:nvSpPr>
          <p:spPr>
            <a:xfrm>
              <a:off x="5483346" y="1859986"/>
              <a:ext cx="282329" cy="1457731"/>
            </a:xfrm>
            <a:prstGeom prst="rect">
              <a:avLst/>
            </a:prstGeom>
            <a:solidFill>
              <a:srgbClr val="A3C614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933D3A-95AD-5D93-9E88-B215F349C604}"/>
              </a:ext>
            </a:extLst>
          </p:cNvPr>
          <p:cNvGrpSpPr/>
          <p:nvPr/>
        </p:nvGrpSpPr>
        <p:grpSpPr>
          <a:xfrm>
            <a:off x="8780600" y="4620335"/>
            <a:ext cx="2701759" cy="1692669"/>
            <a:chOff x="595795" y="1007084"/>
            <a:chExt cx="3967498" cy="2759203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3A53A139-8667-FF11-7C3B-5A1375B816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9" b="5312"/>
            <a:stretch/>
          </p:blipFill>
          <p:spPr bwMode="auto">
            <a:xfrm>
              <a:off x="595795" y="1007084"/>
              <a:ext cx="3965731" cy="2759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C46C799-E3E8-1DD8-DFB8-48D34011BB30}"/>
                </a:ext>
              </a:extLst>
            </p:cNvPr>
            <p:cNvSpPr/>
            <p:nvPr/>
          </p:nvSpPr>
          <p:spPr>
            <a:xfrm>
              <a:off x="825032" y="1963300"/>
              <a:ext cx="1447398" cy="1640840"/>
            </a:xfrm>
            <a:prstGeom prst="ellipse">
              <a:avLst/>
            </a:prstGeom>
            <a:solidFill>
              <a:srgbClr val="EDD1CB">
                <a:alpha val="40000"/>
              </a:srgbClr>
            </a:solidFill>
            <a:ln>
              <a:solidFill>
                <a:srgbClr val="EDD1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D9D308B-3F52-B0D1-30D6-1EC0E1488272}"/>
                </a:ext>
              </a:extLst>
            </p:cNvPr>
            <p:cNvSpPr/>
            <p:nvPr/>
          </p:nvSpPr>
          <p:spPr>
            <a:xfrm>
              <a:off x="1937537" y="1204511"/>
              <a:ext cx="1200382" cy="1490552"/>
            </a:xfrm>
            <a:prstGeom prst="ellipse">
              <a:avLst/>
            </a:prstGeom>
            <a:solidFill>
              <a:srgbClr val="2C1D3D">
                <a:alpha val="14000"/>
              </a:srgbClr>
            </a:solidFill>
            <a:ln>
              <a:solidFill>
                <a:srgbClr val="2C1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D55F1DC-3948-C907-8F6C-66E79D930DD5}"/>
                </a:ext>
              </a:extLst>
            </p:cNvPr>
            <p:cNvSpPr/>
            <p:nvPr/>
          </p:nvSpPr>
          <p:spPr>
            <a:xfrm>
              <a:off x="2953305" y="2045821"/>
              <a:ext cx="1609988" cy="1490552"/>
            </a:xfrm>
            <a:prstGeom prst="ellipse">
              <a:avLst/>
            </a:prstGeom>
            <a:solidFill>
              <a:srgbClr val="A9678F">
                <a:alpha val="31000"/>
              </a:srgbClr>
            </a:solidFill>
            <a:ln>
              <a:solidFill>
                <a:srgbClr val="A96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BBE855-1062-EB95-E51C-AE56A66AC561}"/>
              </a:ext>
            </a:extLst>
          </p:cNvPr>
          <p:cNvSpPr txBox="1"/>
          <p:nvPr/>
        </p:nvSpPr>
        <p:spPr>
          <a:xfrm>
            <a:off x="5971021" y="3195703"/>
            <a:ext cx="20555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</a:t>
            </a:r>
            <a:r>
              <a:rPr lang="ko-KR" altLang="en-US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 </a:t>
            </a:r>
            <a:r>
              <a:rPr lang="ko-KR" altLang="en-US" sz="1600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결과</a:t>
            </a:r>
            <a:endParaRPr lang="en-US" altLang="ko-KR" sz="1600" dirty="0">
              <a:solidFill>
                <a:srgbClr val="E600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749ABF-6543-5861-2CDB-170B0861ADEE}"/>
              </a:ext>
            </a:extLst>
          </p:cNvPr>
          <p:cNvSpPr txBox="1"/>
          <p:nvPr/>
        </p:nvSpPr>
        <p:spPr>
          <a:xfrm flipH="1">
            <a:off x="5971021" y="3699742"/>
            <a:ext cx="3409726" cy="738664"/>
          </a:xfrm>
          <a:prstGeom prst="rect">
            <a:avLst/>
          </a:prstGeom>
          <a:solidFill>
            <a:srgbClr val="EDF8FD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1D3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elbow method </a:t>
            </a:r>
            <a:r>
              <a:rPr lang="ko-KR" altLang="en-US" sz="1400" dirty="0">
                <a:solidFill>
                  <a:srgbClr val="2C1D3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시각화에서  </a:t>
            </a:r>
            <a:endParaRPr lang="en-US" altLang="ko-KR" sz="1400" dirty="0">
              <a:solidFill>
                <a:srgbClr val="2C1D3D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2C1D3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SSE(</a:t>
            </a:r>
            <a:r>
              <a:rPr lang="en-US" altLang="ko-KR" sz="1400" b="0" i="0" dirty="0">
                <a:solidFill>
                  <a:srgbClr val="2C1D3D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Sum of </a:t>
            </a:r>
            <a:r>
              <a:rPr lang="en-US" altLang="ko-KR" sz="1400" b="0" i="0" dirty="0" err="1">
                <a:solidFill>
                  <a:srgbClr val="2C1D3D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squred</a:t>
            </a:r>
            <a:r>
              <a:rPr lang="en-US" altLang="ko-KR" sz="1400" b="0" i="0" dirty="0">
                <a:solidFill>
                  <a:srgbClr val="2C1D3D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error)</a:t>
            </a:r>
            <a:r>
              <a:rPr lang="ko-KR" altLang="en-US" sz="1400" dirty="0">
                <a:solidFill>
                  <a:srgbClr val="2C1D3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최소로 하는 </a:t>
            </a:r>
            <a:endParaRPr lang="en-US" altLang="ko-KR" sz="1400" dirty="0">
              <a:solidFill>
                <a:srgbClr val="2C1D3D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최적의 군집개수</a:t>
            </a:r>
            <a:r>
              <a:rPr lang="en-US" altLang="ko-KR" sz="14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(k)</a:t>
            </a:r>
            <a:r>
              <a:rPr lang="ko-KR" altLang="en-US" sz="14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14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1FD3FBD-E2F6-D3DC-817F-FF4F45E30C52}"/>
              </a:ext>
            </a:extLst>
          </p:cNvPr>
          <p:cNvGrpSpPr/>
          <p:nvPr/>
        </p:nvGrpSpPr>
        <p:grpSpPr>
          <a:xfrm>
            <a:off x="8410675" y="5197218"/>
            <a:ext cx="358193" cy="396233"/>
            <a:chOff x="4050602" y="3179727"/>
            <a:chExt cx="610826" cy="484632"/>
          </a:xfrm>
        </p:grpSpPr>
        <p:sp>
          <p:nvSpPr>
            <p:cNvPr id="45" name="화살표: 갈매기형 수장 44">
              <a:extLst>
                <a:ext uri="{FF2B5EF4-FFF2-40B4-BE49-F238E27FC236}">
                  <a16:creationId xmlns:a16="http://schemas.microsoft.com/office/drawing/2014/main" id="{2E1ADF8A-171B-0999-32FA-6B82FA69D920}"/>
                </a:ext>
              </a:extLst>
            </p:cNvPr>
            <p:cNvSpPr/>
            <p:nvPr/>
          </p:nvSpPr>
          <p:spPr>
            <a:xfrm>
              <a:off x="4050602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화살표: 갈매기형 수장 45">
              <a:extLst>
                <a:ext uri="{FF2B5EF4-FFF2-40B4-BE49-F238E27FC236}">
                  <a16:creationId xmlns:a16="http://schemas.microsoft.com/office/drawing/2014/main" id="{03A880A3-77D0-9939-3AE1-975B7DDF7202}"/>
                </a:ext>
              </a:extLst>
            </p:cNvPr>
            <p:cNvSpPr/>
            <p:nvPr/>
          </p:nvSpPr>
          <p:spPr>
            <a:xfrm>
              <a:off x="4356015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C9C545B-E30D-574C-79EE-55233B0A3B5C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</a:t>
            </a:r>
            <a:r>
              <a:rPr lang="ko-KR" altLang="en-US" sz="1400" dirty="0">
                <a:solidFill>
                  <a:srgbClr val="ECF1F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28EEFF-A2F7-DA03-42CD-A8B59C0222BC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</p:spTree>
    <p:extLst>
      <p:ext uri="{BB962C8B-B14F-4D97-AF65-F5344CB8AC3E}">
        <p14:creationId xmlns:p14="http://schemas.microsoft.com/office/powerpoint/2010/main" val="14508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250"/>
                                        <p:tgtEl>
                                          <p:spTgt spid="10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" grpId="0" animBg="1"/>
      <p:bldP spid="63" grpId="0" animBg="1"/>
      <p:bldP spid="47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12" name="그룹 10311">
            <a:extLst>
              <a:ext uri="{FF2B5EF4-FFF2-40B4-BE49-F238E27FC236}">
                <a16:creationId xmlns:a16="http://schemas.microsoft.com/office/drawing/2014/main" id="{5BF53FEB-8799-6404-CCD3-157B9EFC6FA7}"/>
              </a:ext>
            </a:extLst>
          </p:cNvPr>
          <p:cNvGrpSpPr/>
          <p:nvPr/>
        </p:nvGrpSpPr>
        <p:grpSpPr>
          <a:xfrm>
            <a:off x="7186453" y="1003477"/>
            <a:ext cx="4495576" cy="5083809"/>
            <a:chOff x="6648078" y="1179574"/>
            <a:chExt cx="4495576" cy="5083809"/>
          </a:xfrm>
        </p:grpSpPr>
        <p:sp>
          <p:nvSpPr>
            <p:cNvPr id="10279" name="사각형: 둥근 모서리 10278">
              <a:extLst>
                <a:ext uri="{FF2B5EF4-FFF2-40B4-BE49-F238E27FC236}">
                  <a16:creationId xmlns:a16="http://schemas.microsoft.com/office/drawing/2014/main" id="{11D59D4D-DCA3-4E25-4B61-F60083721A86}"/>
                </a:ext>
              </a:extLst>
            </p:cNvPr>
            <p:cNvSpPr/>
            <p:nvPr/>
          </p:nvSpPr>
          <p:spPr>
            <a:xfrm>
              <a:off x="6659785" y="1179574"/>
              <a:ext cx="2949449" cy="517043"/>
            </a:xfrm>
            <a:prstGeom prst="roundRect">
              <a:avLst>
                <a:gd name="adj" fmla="val 27862"/>
              </a:avLst>
            </a:prstGeom>
            <a:solidFill>
              <a:srgbClr val="EDF8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47FCD36-FE80-C77B-9E5C-5257F3A8F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59" r="811"/>
            <a:stretch/>
          </p:blipFill>
          <p:spPr>
            <a:xfrm>
              <a:off x="6648078" y="1881261"/>
              <a:ext cx="4495576" cy="161626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05A64F-3D04-2851-0B4B-D0048173F646}"/>
                </a:ext>
              </a:extLst>
            </p:cNvPr>
            <p:cNvSpPr txBox="1"/>
            <p:nvPr/>
          </p:nvSpPr>
          <p:spPr>
            <a:xfrm>
              <a:off x="6793470" y="1268819"/>
              <a:ext cx="26820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919CB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Target </a:t>
              </a:r>
              <a:r>
                <a:rPr lang="ko-KR" altLang="en-US" sz="1600" dirty="0">
                  <a:solidFill>
                    <a:srgbClr val="919CB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군집의 </a:t>
              </a:r>
              <a:r>
                <a:rPr lang="ko-KR" altLang="en-US" sz="16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행정동 리스트</a:t>
              </a:r>
            </a:p>
          </p:txBody>
        </p:sp>
        <p:pic>
          <p:nvPicPr>
            <p:cNvPr id="10303" name="그림 10302">
              <a:extLst>
                <a:ext uri="{FF2B5EF4-FFF2-40B4-BE49-F238E27FC236}">
                  <a16:creationId xmlns:a16="http://schemas.microsoft.com/office/drawing/2014/main" id="{ECF5D605-EE16-A476-F0F4-3DC46824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4120" y="3717468"/>
              <a:ext cx="3025844" cy="2545915"/>
            </a:xfrm>
            <a:prstGeom prst="rect">
              <a:avLst/>
            </a:prstGeom>
          </p:spPr>
        </p:pic>
      </p:grpSp>
      <p:graphicFrame>
        <p:nvGraphicFramePr>
          <p:cNvPr id="2" name="표 12">
            <a:extLst>
              <a:ext uri="{FF2B5EF4-FFF2-40B4-BE49-F238E27FC236}">
                <a16:creationId xmlns:a16="http://schemas.microsoft.com/office/drawing/2014/main" id="{ED559942-1B40-E9DD-9DAB-89830D66E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62344"/>
              </p:ext>
            </p:extLst>
          </p:nvPr>
        </p:nvGraphicFramePr>
        <p:xfrm>
          <a:off x="589985" y="1827317"/>
          <a:ext cx="5681261" cy="1344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216">
                  <a:extLst>
                    <a:ext uri="{9D8B030D-6E8A-4147-A177-3AD203B41FA5}">
                      <a16:colId xmlns:a16="http://schemas.microsoft.com/office/drawing/2014/main" val="735034759"/>
                    </a:ext>
                  </a:extLst>
                </a:gridCol>
                <a:gridCol w="1075804">
                  <a:extLst>
                    <a:ext uri="{9D8B030D-6E8A-4147-A177-3AD203B41FA5}">
                      <a16:colId xmlns:a16="http://schemas.microsoft.com/office/drawing/2014/main" val="1633485155"/>
                    </a:ext>
                  </a:extLst>
                </a:gridCol>
                <a:gridCol w="1144619">
                  <a:extLst>
                    <a:ext uri="{9D8B030D-6E8A-4147-A177-3AD203B41FA5}">
                      <a16:colId xmlns:a16="http://schemas.microsoft.com/office/drawing/2014/main" val="2685954409"/>
                    </a:ext>
                  </a:extLst>
                </a:gridCol>
                <a:gridCol w="1279027">
                  <a:extLst>
                    <a:ext uri="{9D8B030D-6E8A-4147-A177-3AD203B41FA5}">
                      <a16:colId xmlns:a16="http://schemas.microsoft.com/office/drawing/2014/main" val="59695959"/>
                    </a:ext>
                  </a:extLst>
                </a:gridCol>
                <a:gridCol w="1074595">
                  <a:extLst>
                    <a:ext uri="{9D8B030D-6E8A-4147-A177-3AD203B41FA5}">
                      <a16:colId xmlns:a16="http://schemas.microsoft.com/office/drawing/2014/main" val="1886944843"/>
                    </a:ext>
                  </a:extLst>
                </a:gridCol>
              </a:tblGrid>
              <a:tr h="314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Cluster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4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평균 인구밀도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4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평균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10~30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4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평균 버스정류장 수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4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평균 시설물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4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260737"/>
                  </a:ext>
                </a:extLst>
              </a:tr>
              <a:tr h="343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Cluster 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50.4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1181.2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82.6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0359402"/>
                  </a:ext>
                </a:extLst>
              </a:tr>
              <a:tr h="343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Cluster 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4919.7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3544.1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28.5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9692092"/>
                  </a:ext>
                </a:extLst>
              </a:tr>
              <a:tr h="343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Cluster 2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18151.2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12543.0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61.2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D4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31439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4E0954-13F8-1BEE-5DF1-F0A2E3EB6051}"/>
              </a:ext>
            </a:extLst>
          </p:cNvPr>
          <p:cNvSpPr txBox="1"/>
          <p:nvPr/>
        </p:nvSpPr>
        <p:spPr>
          <a:xfrm>
            <a:off x="589985" y="1108061"/>
            <a:ext cx="407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9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</a:t>
            </a:r>
            <a:r>
              <a:rPr lang="ko-KR" altLang="en-US" dirty="0">
                <a:solidFill>
                  <a:srgbClr val="919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919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 </a:t>
            </a:r>
            <a:r>
              <a:rPr lang="ko-KR" altLang="en-US" dirty="0">
                <a:solidFill>
                  <a:srgbClr val="919CB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클러스터링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</a:t>
            </a:r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설명  </a:t>
            </a:r>
            <a:endParaRPr lang="en-US" altLang="ko-KR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5BB5AD-6A86-4EFD-9B90-A3BA17E0EB56}"/>
              </a:ext>
            </a:extLst>
          </p:cNvPr>
          <p:cNvSpPr/>
          <p:nvPr/>
        </p:nvSpPr>
        <p:spPr>
          <a:xfrm>
            <a:off x="509971" y="2750612"/>
            <a:ext cx="5923468" cy="508895"/>
          </a:xfrm>
          <a:prstGeom prst="rect">
            <a:avLst/>
          </a:prstGeom>
          <a:noFill/>
          <a:ln w="28575">
            <a:solidFill>
              <a:srgbClr val="40C7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FE3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ABCD3F-EB90-C6D0-43B9-35AA65198556}"/>
              </a:ext>
            </a:extLst>
          </p:cNvPr>
          <p:cNvGrpSpPr/>
          <p:nvPr/>
        </p:nvGrpSpPr>
        <p:grpSpPr>
          <a:xfrm>
            <a:off x="1660012" y="3738796"/>
            <a:ext cx="3541203" cy="1709227"/>
            <a:chOff x="3394878" y="3926786"/>
            <a:chExt cx="3541203" cy="170922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DEC1DFA-7201-575F-AF5D-6E50F6AA4DB5}"/>
                </a:ext>
              </a:extLst>
            </p:cNvPr>
            <p:cNvSpPr/>
            <p:nvPr/>
          </p:nvSpPr>
          <p:spPr>
            <a:xfrm>
              <a:off x="3394878" y="4056425"/>
              <a:ext cx="3541203" cy="1579588"/>
            </a:xfrm>
            <a:prstGeom prst="roundRect">
              <a:avLst>
                <a:gd name="adj" fmla="val 7009"/>
              </a:avLst>
            </a:prstGeom>
            <a:noFill/>
            <a:ln w="25400">
              <a:solidFill>
                <a:srgbClr val="CFD4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F6306D1-AF12-CDEE-7394-004F8B917A98}"/>
                </a:ext>
              </a:extLst>
            </p:cNvPr>
            <p:cNvGrpSpPr/>
            <p:nvPr/>
          </p:nvGrpSpPr>
          <p:grpSpPr>
            <a:xfrm>
              <a:off x="3694247" y="3926786"/>
              <a:ext cx="2998079" cy="1503053"/>
              <a:chOff x="1788903" y="3682073"/>
              <a:chExt cx="2998079" cy="150305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2F2FFF-31C3-7B3A-A392-699FB8CA7400}"/>
                  </a:ext>
                </a:extLst>
              </p:cNvPr>
              <p:cNvSpPr txBox="1"/>
              <p:nvPr/>
            </p:nvSpPr>
            <p:spPr>
              <a:xfrm>
                <a:off x="1965233" y="3682073"/>
                <a:ext cx="2619563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919CB5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최종 입지 </a:t>
                </a:r>
                <a:r>
                  <a:rPr lang="en-US" altLang="ko-KR" sz="1600" dirty="0">
                    <a:solidFill>
                      <a:srgbClr val="40C7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Target</a:t>
                </a:r>
                <a:r>
                  <a:rPr lang="ko-KR" altLang="en-US" sz="1600" dirty="0">
                    <a:solidFill>
                      <a:srgbClr val="40C7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군집의 특성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37AA6FE-FAA8-3A7A-F63D-2CE52438ABAA}"/>
                  </a:ext>
                </a:extLst>
              </p:cNvPr>
              <p:cNvGrpSpPr/>
              <p:nvPr/>
            </p:nvGrpSpPr>
            <p:grpSpPr>
              <a:xfrm>
                <a:off x="1788903" y="4107908"/>
                <a:ext cx="2998079" cy="1077218"/>
                <a:chOff x="-797824" y="4788124"/>
                <a:chExt cx="2998079" cy="107721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401E9E-0557-517C-CD64-799EB3A520E6}"/>
                    </a:ext>
                  </a:extLst>
                </p:cNvPr>
                <p:cNvSpPr txBox="1"/>
                <p:nvPr/>
              </p:nvSpPr>
              <p:spPr>
                <a:xfrm>
                  <a:off x="632319" y="4788124"/>
                  <a:ext cx="1567936" cy="10772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인구밀도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sym typeface="Wingdings" panose="05000000000000000000" pitchFamily="2" charset="2"/>
                    </a:rPr>
                    <a:t>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endPara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r>
                    <a:rPr lang="en-US" altLang="ko-KR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10~30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대 수 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sym typeface="Wingdings" panose="05000000000000000000" pitchFamily="2" charset="2"/>
                    </a:rPr>
                    <a:t></a:t>
                  </a:r>
                  <a:endPara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버스정류장 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sym typeface="Wingdings" panose="05000000000000000000" pitchFamily="2" charset="2"/>
                    </a:rPr>
                    <a:t></a:t>
                  </a:r>
                  <a:endPara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시설물 </a:t>
                  </a:r>
                  <a:r>
                    <a:rPr lang="ko-KR" altLang="en-US" sz="16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sym typeface="Wingdings" panose="05000000000000000000" pitchFamily="2" charset="2"/>
                    </a:rPr>
                    <a:t></a:t>
                  </a:r>
                  <a:endPara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500966D-E343-681D-9150-8356749A3BF7}"/>
                    </a:ext>
                  </a:extLst>
                </p:cNvPr>
                <p:cNvSpPr txBox="1"/>
                <p:nvPr/>
              </p:nvSpPr>
              <p:spPr>
                <a:xfrm>
                  <a:off x="-797824" y="5097056"/>
                  <a:ext cx="119455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40C7E3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Cluster 2</a:t>
                  </a:r>
                  <a:endParaRPr lang="ko-KR" altLang="en-US" dirty="0">
                    <a:solidFill>
                      <a:srgbClr val="40C7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DC93550-FC6B-EF3F-A1ED-1EC2FFBB7A02}"/>
              </a:ext>
            </a:extLst>
          </p:cNvPr>
          <p:cNvSpPr/>
          <p:nvPr/>
        </p:nvSpPr>
        <p:spPr>
          <a:xfrm>
            <a:off x="3273450" y="3260669"/>
            <a:ext cx="314325" cy="425106"/>
          </a:xfrm>
          <a:prstGeom prst="downArrow">
            <a:avLst/>
          </a:prstGeom>
          <a:solidFill>
            <a:srgbClr val="40C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1D60B-1852-A46B-F503-A6DD5B631E20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</a:t>
            </a:r>
            <a:r>
              <a:rPr lang="ko-KR" altLang="en-US" sz="1400" dirty="0">
                <a:solidFill>
                  <a:srgbClr val="ECF1F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BAE638-FDBA-A4A3-2AC6-D14B0E56BDF4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</p:spTree>
    <p:extLst>
      <p:ext uri="{BB962C8B-B14F-4D97-AF65-F5344CB8AC3E}">
        <p14:creationId xmlns:p14="http://schemas.microsoft.com/office/powerpoint/2010/main" val="91988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220CC9B-4311-AB46-E5BC-90BF93B0D763}"/>
              </a:ext>
            </a:extLst>
          </p:cNvPr>
          <p:cNvSpPr/>
          <p:nvPr/>
        </p:nvSpPr>
        <p:spPr>
          <a:xfrm>
            <a:off x="742573" y="2875468"/>
            <a:ext cx="11017305" cy="3665764"/>
          </a:xfrm>
          <a:prstGeom prst="rect">
            <a:avLst/>
          </a:prstGeom>
          <a:solidFill>
            <a:schemeClr val="bg1"/>
          </a:solidFill>
          <a:ln w="22225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모든 수요에서부터 </a:t>
            </a:r>
            <a:r>
              <a:rPr lang="en-US" altLang="ko-KR" b="1" dirty="0"/>
              <a:t>p</a:t>
            </a:r>
            <a:r>
              <a:rPr lang="ko-KR" altLang="en-US" b="1" dirty="0"/>
              <a:t>평균 이동거리를 최소화하는 입지를 찾고자</a:t>
            </a:r>
            <a:r>
              <a:rPr lang="ko-KR" altLang="en-US" dirty="0"/>
              <a:t> 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A5153-A84E-9A7C-5F13-0C6678E6A832}"/>
              </a:ext>
            </a:extLst>
          </p:cNvPr>
          <p:cNvSpPr txBox="1"/>
          <p:nvPr/>
        </p:nvSpPr>
        <p:spPr>
          <a:xfrm>
            <a:off x="782689" y="918518"/>
            <a:ext cx="693491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Two – step Method </a:t>
            </a:r>
          </a:p>
          <a:p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주어진 </a:t>
            </a:r>
            <a:r>
              <a:rPr lang="ko-KR" altLang="en-US" sz="16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시설물의 개수를 최소로 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 </a:t>
            </a:r>
            <a:r>
              <a:rPr lang="ko-KR" altLang="en-US" sz="16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수요를 최대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충족</a:t>
            </a:r>
            <a:endParaRPr lang="en-US" altLang="ko-KR" sz="16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 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즉</a:t>
            </a:r>
            <a:r>
              <a: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설치할 </a:t>
            </a:r>
            <a:r>
              <a:rPr lang="ko-KR" altLang="en-US" sz="1600" dirty="0">
                <a:solidFill>
                  <a:srgbClr val="E6007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시설물 개수를 설정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E6007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최대한 많은 수요지역을 포함</a:t>
            </a:r>
            <a:r>
              <a:rPr lang="ko-KR" altLang="en-US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시키는 알고리즘 </a:t>
            </a:r>
            <a:endParaRPr lang="en-US" altLang="ko-KR" sz="16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1FD0981B-E6A4-BDAC-C6B7-7FE75C48F76F}"/>
              </a:ext>
            </a:extLst>
          </p:cNvPr>
          <p:cNvGrpSpPr/>
          <p:nvPr/>
        </p:nvGrpSpPr>
        <p:grpSpPr>
          <a:xfrm>
            <a:off x="1068749" y="3154548"/>
            <a:ext cx="4623718" cy="823596"/>
            <a:chOff x="1068749" y="3154548"/>
            <a:chExt cx="4623718" cy="8235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C4B67B-9920-D545-D379-42549F14186C}"/>
                </a:ext>
              </a:extLst>
            </p:cNvPr>
            <p:cNvSpPr txBox="1"/>
            <p:nvPr/>
          </p:nvSpPr>
          <p:spPr>
            <a:xfrm>
              <a:off x="1068749" y="3154548"/>
              <a:ext cx="1774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Set covering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9259DB-8460-C81A-4B84-5DCC12756C9E}"/>
                </a:ext>
              </a:extLst>
            </p:cNvPr>
            <p:cNvSpPr txBox="1"/>
            <p:nvPr/>
          </p:nvSpPr>
          <p:spPr>
            <a:xfrm>
              <a:off x="1097806" y="3516479"/>
              <a:ext cx="45946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i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수요지와 시설 간에 </a:t>
              </a:r>
              <a:r>
                <a:rPr lang="ko-KR" altLang="en-US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최대 허용 거리를 정해 놓고</a:t>
              </a:r>
              <a:endParaRPr lang="en-US" altLang="ko-KR" sz="1200" i="1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i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조건을 만족시키는 범위 내에서 </a:t>
              </a:r>
              <a:r>
                <a:rPr lang="ko-KR" altLang="en-US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설치할 시설의 개수를 최소로 결정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53F7101-D7C4-A763-4D01-E2BE65736135}"/>
              </a:ext>
            </a:extLst>
          </p:cNvPr>
          <p:cNvSpPr txBox="1"/>
          <p:nvPr/>
        </p:nvSpPr>
        <p:spPr>
          <a:xfrm>
            <a:off x="930001" y="2706193"/>
            <a:ext cx="256364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 입지 선정 과정 설명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6733A54-6FA0-532A-2E99-99FF48FDB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78379"/>
            <a:ext cx="3458323" cy="2363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59D79-D2E1-9464-29C9-F75519F11B55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A530E-363D-A4FC-5013-2E76A845831E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3FE3C7F-33C6-31F6-1464-97D737B4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927" y="4103476"/>
            <a:ext cx="2245220" cy="2223572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0B06BBE2-DCCE-44CD-B2F9-184C1F89BBF5}"/>
              </a:ext>
            </a:extLst>
          </p:cNvPr>
          <p:cNvSpPr/>
          <p:nvPr/>
        </p:nvSpPr>
        <p:spPr>
          <a:xfrm>
            <a:off x="1203960" y="4178379"/>
            <a:ext cx="2088990" cy="2111359"/>
          </a:xfrm>
          <a:prstGeom prst="ellipse">
            <a:avLst/>
          </a:prstGeom>
          <a:solidFill>
            <a:srgbClr val="009FE3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B32358-E46B-4F13-AA25-5AC2A93651B2}"/>
              </a:ext>
            </a:extLst>
          </p:cNvPr>
          <p:cNvGrpSpPr/>
          <p:nvPr/>
        </p:nvGrpSpPr>
        <p:grpSpPr>
          <a:xfrm>
            <a:off x="1654793" y="4752419"/>
            <a:ext cx="1981861" cy="1872795"/>
            <a:chOff x="1654793" y="4752419"/>
            <a:chExt cx="1981861" cy="187279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C4D734-B3A7-3A38-EBC3-7FF6BB5BEB37}"/>
                </a:ext>
              </a:extLst>
            </p:cNvPr>
            <p:cNvSpPr txBox="1"/>
            <p:nvPr/>
          </p:nvSpPr>
          <p:spPr>
            <a:xfrm>
              <a:off x="1937551" y="4752419"/>
              <a:ext cx="169910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</a:t>
              </a:r>
              <a:r>
                <a:rPr lang="en-US" altLang="ko-KR" sz="105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lang="ko-KR" altLang="en-US" sz="1050" dirty="0" err="1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수요지</a:t>
              </a:r>
              <a:r>
                <a:rPr lang="ko-KR" altLang="en-US" sz="105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최대허용거리</a:t>
              </a:r>
              <a:endPara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80749EB-238E-CE90-42AE-24E0A58D8CEF}"/>
                </a:ext>
              </a:extLst>
            </p:cNvPr>
            <p:cNvGrpSpPr/>
            <p:nvPr/>
          </p:nvGrpSpPr>
          <p:grpSpPr>
            <a:xfrm>
              <a:off x="1654793" y="5087818"/>
              <a:ext cx="1912338" cy="1537396"/>
              <a:chOff x="4016993" y="4867109"/>
              <a:chExt cx="1912338" cy="1537396"/>
            </a:xfrm>
          </p:grpSpPr>
          <p:sp>
            <p:nvSpPr>
              <p:cNvPr id="39" name="현 38">
                <a:extLst>
                  <a:ext uri="{FF2B5EF4-FFF2-40B4-BE49-F238E27FC236}">
                    <a16:creationId xmlns:a16="http://schemas.microsoft.com/office/drawing/2014/main" id="{1F417B9D-10A5-BE48-7681-2B88C19BBE69}"/>
                  </a:ext>
                </a:extLst>
              </p:cNvPr>
              <p:cNvSpPr/>
              <p:nvPr/>
            </p:nvSpPr>
            <p:spPr>
              <a:xfrm rot="3440361">
                <a:off x="4233559" y="4708734"/>
                <a:ext cx="1479205" cy="1912338"/>
              </a:xfrm>
              <a:prstGeom prst="chord">
                <a:avLst>
                  <a:gd name="adj1" fmla="val 11001023"/>
                  <a:gd name="adj2" fmla="val 15606186"/>
                </a:avLst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175E092-D2C5-E8A8-A04A-BF3DA66CFAC0}"/>
                  </a:ext>
                </a:extLst>
              </p:cNvPr>
              <p:cNvGrpSpPr/>
              <p:nvPr/>
            </p:nvGrpSpPr>
            <p:grpSpPr>
              <a:xfrm>
                <a:off x="4487113" y="4867109"/>
                <a:ext cx="1168037" cy="312688"/>
                <a:chOff x="2099513" y="5109540"/>
                <a:chExt cx="1168037" cy="312688"/>
              </a:xfrm>
            </p:grpSpPr>
            <p:sp>
              <p:nvSpPr>
                <p:cNvPr id="29" name="화살표: 오른쪽 28">
                  <a:extLst>
                    <a:ext uri="{FF2B5EF4-FFF2-40B4-BE49-F238E27FC236}">
                      <a16:creationId xmlns:a16="http://schemas.microsoft.com/office/drawing/2014/main" id="{666D9D39-9CFB-D04A-DC33-4DAFD6834BA7}"/>
                    </a:ext>
                  </a:extLst>
                </p:cNvPr>
                <p:cNvSpPr/>
                <p:nvPr/>
              </p:nvSpPr>
              <p:spPr>
                <a:xfrm>
                  <a:off x="2255857" y="5217681"/>
                  <a:ext cx="1011693" cy="76200"/>
                </a:xfrm>
                <a:prstGeom prst="rightArrow">
                  <a:avLst/>
                </a:prstGeom>
                <a:solidFill>
                  <a:srgbClr val="FFFF00"/>
                </a:solidFill>
                <a:ln>
                  <a:solidFill>
                    <a:srgbClr val="009FE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50" name="Picture 2" descr="버스 일러스트 PNG 이미지">
                  <a:extLst>
                    <a:ext uri="{FF2B5EF4-FFF2-40B4-BE49-F238E27FC236}">
                      <a16:creationId xmlns:a16="http://schemas.microsoft.com/office/drawing/2014/main" id="{DB699C5C-611B-8046-268F-818834E605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99513" y="5109540"/>
                  <a:ext cx="312688" cy="312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061" name="그룹 2060">
            <a:extLst>
              <a:ext uri="{FF2B5EF4-FFF2-40B4-BE49-F238E27FC236}">
                <a16:creationId xmlns:a16="http://schemas.microsoft.com/office/drawing/2014/main" id="{B15923C0-A685-CF06-BDB9-D5E193470F7F}"/>
              </a:ext>
            </a:extLst>
          </p:cNvPr>
          <p:cNvGrpSpPr/>
          <p:nvPr/>
        </p:nvGrpSpPr>
        <p:grpSpPr>
          <a:xfrm>
            <a:off x="6259894" y="3122732"/>
            <a:ext cx="4516136" cy="862813"/>
            <a:chOff x="6259894" y="3122732"/>
            <a:chExt cx="4516136" cy="86281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18E2B5-21BB-95C0-1001-D6CC98B36A70}"/>
                </a:ext>
              </a:extLst>
            </p:cNvPr>
            <p:cNvSpPr txBox="1"/>
            <p:nvPr/>
          </p:nvSpPr>
          <p:spPr>
            <a:xfrm>
              <a:off x="6259894" y="3122732"/>
              <a:ext cx="1448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P-median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160EE8-2865-A177-FD4D-097DF9578141}"/>
                </a:ext>
              </a:extLst>
            </p:cNvPr>
            <p:cNvSpPr txBox="1"/>
            <p:nvPr/>
          </p:nvSpPr>
          <p:spPr>
            <a:xfrm>
              <a:off x="6369541" y="3523880"/>
              <a:ext cx="44064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최소의 거리 비용</a:t>
              </a:r>
              <a:r>
                <a:rPr lang="ko-KR" altLang="en-US" sz="1200" i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으로 </a:t>
              </a:r>
              <a:r>
                <a:rPr lang="ko-KR" altLang="en-US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모든 이용자의 수요를 충족</a:t>
              </a:r>
              <a:r>
                <a:rPr lang="ko-KR" altLang="en-US" sz="1200" i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시킬 수 있는 </a:t>
              </a:r>
              <a:endParaRPr lang="en-US" altLang="ko-KR" sz="1200" i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</a:t>
              </a:r>
              <a:r>
                <a:rPr lang="ko-KR" altLang="en-US" sz="12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 이하의 시설 설치 입지 결정</a:t>
              </a:r>
            </a:p>
          </p:txBody>
        </p:sp>
      </p:grpSp>
      <p:sp>
        <p:nvSpPr>
          <p:cNvPr id="2059" name="TextBox 2058">
            <a:extLst>
              <a:ext uri="{FF2B5EF4-FFF2-40B4-BE49-F238E27FC236}">
                <a16:creationId xmlns:a16="http://schemas.microsoft.com/office/drawing/2014/main" id="{44353411-7942-9346-16E9-B8F7CD8C042F}"/>
              </a:ext>
            </a:extLst>
          </p:cNvPr>
          <p:cNvSpPr txBox="1"/>
          <p:nvPr/>
        </p:nvSpPr>
        <p:spPr>
          <a:xfrm>
            <a:off x="7851525" y="4886116"/>
            <a:ext cx="2805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거리</a:t>
            </a:r>
            <a:r>
              <a:rPr lang="en-US" altLang="ko-KR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시설물 </a:t>
            </a:r>
            <a:r>
              <a:rPr lang="en-US" altLang="ko-KR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수요지</a:t>
            </a:r>
            <a:r>
              <a:rPr lang="en-US" altLang="ko-KR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합 </a:t>
            </a:r>
            <a:r>
              <a:rPr lang="en-US" altLang="ko-KR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최소화 </a:t>
            </a:r>
          </a:p>
        </p:txBody>
      </p:sp>
      <p:sp>
        <p:nvSpPr>
          <p:cNvPr id="2060" name="화살표: 원형 2059">
            <a:extLst>
              <a:ext uri="{FF2B5EF4-FFF2-40B4-BE49-F238E27FC236}">
                <a16:creationId xmlns:a16="http://schemas.microsoft.com/office/drawing/2014/main" id="{C828FE1E-2EB3-7570-D1C2-E8F70E1734D6}"/>
              </a:ext>
            </a:extLst>
          </p:cNvPr>
          <p:cNvSpPr/>
          <p:nvPr/>
        </p:nvSpPr>
        <p:spPr>
          <a:xfrm>
            <a:off x="7056120" y="4354830"/>
            <a:ext cx="2236470" cy="1385115"/>
          </a:xfrm>
          <a:prstGeom prst="circularArrow">
            <a:avLst>
              <a:gd name="adj1" fmla="val 3493"/>
              <a:gd name="adj2" fmla="val 454449"/>
              <a:gd name="adj3" fmla="val 20528549"/>
              <a:gd name="adj4" fmla="val 10225256"/>
              <a:gd name="adj5" fmla="val 9802"/>
            </a:avLst>
          </a:prstGeom>
          <a:solidFill>
            <a:srgbClr val="FFFF00"/>
          </a:solidFill>
          <a:ln w="6350" cap="rnd">
            <a:solidFill>
              <a:srgbClr val="009FE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9D4712DA-6429-6CA5-3DA8-DBEC014FD5D8}"/>
              </a:ext>
            </a:extLst>
          </p:cNvPr>
          <p:cNvGrpSpPr/>
          <p:nvPr/>
        </p:nvGrpSpPr>
        <p:grpSpPr>
          <a:xfrm>
            <a:off x="1460456" y="4100922"/>
            <a:ext cx="9324700" cy="1499021"/>
            <a:chOff x="2216661" y="3866004"/>
            <a:chExt cx="9324700" cy="1499021"/>
          </a:xfrm>
        </p:grpSpPr>
        <p:sp>
          <p:nvSpPr>
            <p:cNvPr id="2054" name="직사각형 2053">
              <a:extLst>
                <a:ext uri="{FF2B5EF4-FFF2-40B4-BE49-F238E27FC236}">
                  <a16:creationId xmlns:a16="http://schemas.microsoft.com/office/drawing/2014/main" id="{BCD80FD7-A767-D7F3-AD8A-84CCE8612A37}"/>
                </a:ext>
              </a:extLst>
            </p:cNvPr>
            <p:cNvSpPr/>
            <p:nvPr/>
          </p:nvSpPr>
          <p:spPr>
            <a:xfrm>
              <a:off x="2216661" y="3866004"/>
              <a:ext cx="9226926" cy="1499021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22730D0-9312-AC00-D36D-3DFF08522A57}"/>
                </a:ext>
              </a:extLst>
            </p:cNvPr>
            <p:cNvSpPr txBox="1"/>
            <p:nvPr/>
          </p:nvSpPr>
          <p:spPr>
            <a:xfrm>
              <a:off x="2563967" y="4147588"/>
              <a:ext cx="8977394" cy="880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Set covering  </a:t>
              </a: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최대 허용 거리 내 대여소 개수 </a:t>
              </a: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(p) </a:t>
              </a:r>
              <a:r>
                <a:rPr lang="ko-KR" altLang="en-US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선정 </a:t>
              </a:r>
              <a:endParaRPr lang="en-US" altLang="ko-KR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P-median        </a:t>
              </a: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모든 이용자의 수요를 충족 시킬 수 있는 평균 이동 거리 최소로 하는  위치 선정</a:t>
              </a:r>
              <a:endParaRPr lang="en-US" altLang="ko-KR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833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059" grpId="0"/>
      <p:bldP spid="20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DBFA93-8CB9-D4AE-6B9D-6449E2A7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73" y="2074547"/>
            <a:ext cx="4718252" cy="3296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8C846D-3E86-2FD9-4190-C72CF12CE95A}"/>
              </a:ext>
            </a:extLst>
          </p:cNvPr>
          <p:cNvSpPr txBox="1"/>
          <p:nvPr/>
        </p:nvSpPr>
        <p:spPr>
          <a:xfrm flipH="1">
            <a:off x="495068" y="1008705"/>
            <a:ext cx="294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Target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 위치 시각화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625EF2-4B53-32B6-D3DA-AC2EAB258A50}"/>
              </a:ext>
            </a:extLst>
          </p:cNvPr>
          <p:cNvGrpSpPr/>
          <p:nvPr/>
        </p:nvGrpSpPr>
        <p:grpSpPr>
          <a:xfrm>
            <a:off x="901717" y="2697913"/>
            <a:ext cx="4374628" cy="2203613"/>
            <a:chOff x="6447103" y="1155156"/>
            <a:chExt cx="4112538" cy="22036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24D236-5B3B-147B-3B2E-DE3CA724B5A0}"/>
                </a:ext>
              </a:extLst>
            </p:cNvPr>
            <p:cNvSpPr/>
            <p:nvPr/>
          </p:nvSpPr>
          <p:spPr>
            <a:xfrm>
              <a:off x="6447103" y="1155156"/>
              <a:ext cx="4112538" cy="2203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6176076-FA7F-CE26-5726-5C60D0C2D94E}"/>
                </a:ext>
              </a:extLst>
            </p:cNvPr>
            <p:cNvGrpSpPr/>
            <p:nvPr/>
          </p:nvGrpSpPr>
          <p:grpSpPr>
            <a:xfrm>
              <a:off x="6601138" y="1302896"/>
              <a:ext cx="3786047" cy="1897710"/>
              <a:chOff x="6601138" y="1302896"/>
              <a:chExt cx="3786047" cy="189771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E7C9C0-2878-7F2B-CE2F-83D0351775C8}"/>
                  </a:ext>
                </a:extLst>
              </p:cNvPr>
              <p:cNvSpPr txBox="1"/>
              <p:nvPr/>
            </p:nvSpPr>
            <p:spPr>
              <a:xfrm>
                <a:off x="6649922" y="2646608"/>
                <a:ext cx="370690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*</a:t>
                </a:r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연구논문 </a:t>
                </a: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(2020)</a:t>
                </a:r>
              </a:p>
              <a:p>
                <a:r>
                  <a:rPr lang="ko-KR" alt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따릉이</a:t>
                </a:r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도입이 서울시 시민들의 버스 이용에 미친 효과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E7D84F-48EC-A2C9-2699-078A075C53FE}"/>
                  </a:ext>
                </a:extLst>
              </p:cNvPr>
              <p:cNvSpPr txBox="1"/>
              <p:nvPr/>
            </p:nvSpPr>
            <p:spPr>
              <a:xfrm>
                <a:off x="6601138" y="1302896"/>
                <a:ext cx="3786047" cy="1298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따릉이</a:t>
                </a: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대여소가 </a:t>
                </a:r>
                <a:r>
                  <a:rPr lang="ko-KR" altLang="en-US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버스 정류장</a:t>
                </a: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으로부터 </a:t>
                </a:r>
                <a:endPara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거리가 가까울수록 </a:t>
                </a:r>
                <a:endPara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버스 이용증가의 효과</a:t>
                </a: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가</a:t>
                </a:r>
                <a:r>
                  <a:rPr lang="ko-KR" altLang="en-US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크다는 것</a:t>
                </a:r>
              </a:p>
            </p:txBody>
          </p:sp>
        </p:grpSp>
      </p:grpSp>
      <p:pic>
        <p:nvPicPr>
          <p:cNvPr id="23" name="Picture 6">
            <a:extLst>
              <a:ext uri="{FF2B5EF4-FFF2-40B4-BE49-F238E27FC236}">
                <a16:creationId xmlns:a16="http://schemas.microsoft.com/office/drawing/2014/main" id="{6CB1B075-0154-2E3E-9ACB-FDC45407A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63" y="1032900"/>
            <a:ext cx="930625" cy="27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40870A3-F061-E042-8735-FA6CAE85CC57}"/>
              </a:ext>
            </a:extLst>
          </p:cNvPr>
          <p:cNvGrpSpPr/>
          <p:nvPr/>
        </p:nvGrpSpPr>
        <p:grpSpPr>
          <a:xfrm>
            <a:off x="9696873" y="3262024"/>
            <a:ext cx="1673542" cy="921232"/>
            <a:chOff x="9396720" y="3045463"/>
            <a:chExt cx="1673542" cy="921232"/>
          </a:xfrm>
        </p:grpSpPr>
        <p:pic>
          <p:nvPicPr>
            <p:cNvPr id="22" name="Picture 2" descr="python&gt; Modules &amp; Packages">
              <a:extLst>
                <a:ext uri="{FF2B5EF4-FFF2-40B4-BE49-F238E27FC236}">
                  <a16:creationId xmlns:a16="http://schemas.microsoft.com/office/drawing/2014/main" id="{83C9252F-409F-18C3-8EA7-A175941B4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720" y="3045463"/>
              <a:ext cx="1673542" cy="565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18A67B-1A6A-5DDD-66FC-974C0F3AA74A}"/>
                </a:ext>
              </a:extLst>
            </p:cNvPr>
            <p:cNvSpPr txBox="1"/>
            <p:nvPr/>
          </p:nvSpPr>
          <p:spPr>
            <a:xfrm>
              <a:off x="9487133" y="3597363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알고리즘 적용</a:t>
              </a:r>
            </a:p>
          </p:txBody>
        </p:sp>
      </p:grp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47224598-5E60-39C3-7E75-0589A18A1CBE}"/>
              </a:ext>
            </a:extLst>
          </p:cNvPr>
          <p:cNvSpPr/>
          <p:nvPr/>
        </p:nvSpPr>
        <p:spPr>
          <a:xfrm>
            <a:off x="5644853" y="3480324"/>
            <a:ext cx="315902" cy="484632"/>
          </a:xfrm>
          <a:prstGeom prst="chevron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7F381-9AA7-B486-D241-F8E79EC50E6C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2B81E-D1D2-D55A-B304-3EE2BC6051FF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7839D603-D60A-09CB-8551-A0C39DADEB97}"/>
              </a:ext>
            </a:extLst>
          </p:cNvPr>
          <p:cNvSpPr/>
          <p:nvPr/>
        </p:nvSpPr>
        <p:spPr>
          <a:xfrm>
            <a:off x="8919430" y="3480324"/>
            <a:ext cx="315902" cy="484632"/>
          </a:xfrm>
          <a:prstGeom prst="chevron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5B44FBF-9245-FF83-1D7E-9D4C8069FC38}"/>
              </a:ext>
            </a:extLst>
          </p:cNvPr>
          <p:cNvGrpSpPr/>
          <p:nvPr/>
        </p:nvGrpSpPr>
        <p:grpSpPr>
          <a:xfrm>
            <a:off x="6281556" y="3495094"/>
            <a:ext cx="2547460" cy="455093"/>
            <a:chOff x="6333599" y="3022589"/>
            <a:chExt cx="2547460" cy="4550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E9E99-6EDF-1864-E5C6-5C906846A9AF}"/>
                </a:ext>
              </a:extLst>
            </p:cNvPr>
            <p:cNvSpPr txBox="1"/>
            <p:nvPr/>
          </p:nvSpPr>
          <p:spPr>
            <a:xfrm flipH="1">
              <a:off x="6333599" y="3059668"/>
              <a:ext cx="2547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후보지 </a:t>
              </a:r>
              <a:r>
                <a:rPr lang="en-US" altLang="ko-KR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      </a:t>
              </a:r>
              <a:r>
                <a:rPr lang="ko-KR" altLang="en-US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버스정류장</a:t>
              </a:r>
            </a:p>
          </p:txBody>
        </p:sp>
        <p:pic>
          <p:nvPicPr>
            <p:cNvPr id="25" name="Picture 2" descr="버스 일러스트 PNG 이미지">
              <a:extLst>
                <a:ext uri="{FF2B5EF4-FFF2-40B4-BE49-F238E27FC236}">
                  <a16:creationId xmlns:a16="http://schemas.microsoft.com/office/drawing/2014/main" id="{55ACC105-FEA4-F1A7-BB09-9B3E560DB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8217" y="3022589"/>
              <a:ext cx="455093" cy="455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32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357FE3D-97C0-30E9-D21F-24949C99BDAC}"/>
              </a:ext>
            </a:extLst>
          </p:cNvPr>
          <p:cNvSpPr/>
          <p:nvPr/>
        </p:nvSpPr>
        <p:spPr>
          <a:xfrm>
            <a:off x="4439433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27959B9-5F5E-8FDA-4FF4-017F18429DD0}"/>
              </a:ext>
            </a:extLst>
          </p:cNvPr>
          <p:cNvGrpSpPr/>
          <p:nvPr/>
        </p:nvGrpSpPr>
        <p:grpSpPr>
          <a:xfrm>
            <a:off x="4439433" y="1853650"/>
            <a:ext cx="3313135" cy="3150700"/>
            <a:chOff x="399329" y="1754358"/>
            <a:chExt cx="3313135" cy="3150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2080B8A-E7CE-4876-6278-86F436EFDA3E}"/>
                </a:ext>
              </a:extLst>
            </p:cNvPr>
            <p:cNvSpPr/>
            <p:nvPr/>
          </p:nvSpPr>
          <p:spPr>
            <a:xfrm>
              <a:off x="399329" y="2198857"/>
              <a:ext cx="3308977" cy="2706201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875F84E-BB6C-4BF3-0A79-B8B20A4AFFFA}"/>
                </a:ext>
              </a:extLst>
            </p:cNvPr>
            <p:cNvSpPr/>
            <p:nvPr/>
          </p:nvSpPr>
          <p:spPr>
            <a:xfrm>
              <a:off x="399329" y="1754358"/>
              <a:ext cx="3313135" cy="395451"/>
            </a:xfrm>
            <a:prstGeom prst="rect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5516F13-9FEF-28F9-02E0-618DFF688938}"/>
              </a:ext>
            </a:extLst>
          </p:cNvPr>
          <p:cNvSpPr txBox="1"/>
          <p:nvPr/>
        </p:nvSpPr>
        <p:spPr>
          <a:xfrm>
            <a:off x="4644099" y="1895129"/>
            <a:ext cx="2903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반경 내 최대 수요 계산</a:t>
            </a:r>
            <a:endParaRPr lang="en-US" altLang="ko-KR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52D24-4D6D-AC36-D162-4C039C16CA6E}"/>
              </a:ext>
            </a:extLst>
          </p:cNvPr>
          <p:cNvSpPr txBox="1"/>
          <p:nvPr/>
        </p:nvSpPr>
        <p:spPr>
          <a:xfrm>
            <a:off x="602159" y="877804"/>
            <a:ext cx="408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|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9FE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Set covering Problem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알고리즘 적용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B531E-D473-6DBB-A080-185C66F4683B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4E26CE-FA45-D4C8-FE79-83FBAF56BDE0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50610BB-80A9-DDC6-025E-B2BCB4C28E46}"/>
              </a:ext>
            </a:extLst>
          </p:cNvPr>
          <p:cNvGrpSpPr/>
          <p:nvPr/>
        </p:nvGrpSpPr>
        <p:grpSpPr>
          <a:xfrm>
            <a:off x="748711" y="1853650"/>
            <a:ext cx="3313135" cy="3150700"/>
            <a:chOff x="422893" y="1853650"/>
            <a:chExt cx="3313135" cy="3150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427DF49-D451-7E39-0D5B-53ECB4DDF2F6}"/>
                </a:ext>
              </a:extLst>
            </p:cNvPr>
            <p:cNvSpPr/>
            <p:nvPr/>
          </p:nvSpPr>
          <p:spPr>
            <a:xfrm>
              <a:off x="422893" y="2298149"/>
              <a:ext cx="3308977" cy="2706201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9C32789-C643-2B3E-AFC0-78DEC320187A}"/>
                </a:ext>
              </a:extLst>
            </p:cNvPr>
            <p:cNvSpPr/>
            <p:nvPr/>
          </p:nvSpPr>
          <p:spPr>
            <a:xfrm>
              <a:off x="422893" y="1853650"/>
              <a:ext cx="3313135" cy="395451"/>
            </a:xfrm>
            <a:prstGeom prst="rect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2247FC5-9CB3-0714-4D88-DD5B00146D8A}"/>
                </a:ext>
              </a:extLst>
            </p:cNvPr>
            <p:cNvSpPr txBox="1"/>
            <p:nvPr/>
          </p:nvSpPr>
          <p:spPr>
            <a:xfrm>
              <a:off x="1040144" y="1903203"/>
              <a:ext cx="2084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격자 생성 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0FF9F37-BC90-8832-F282-6F123E6EF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665" t="24288" r="1915" b="12752"/>
            <a:stretch/>
          </p:blipFill>
          <p:spPr>
            <a:xfrm>
              <a:off x="690830" y="2560011"/>
              <a:ext cx="2716006" cy="184127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46FBB2D-BBBE-A66D-3EE5-200A89F14D3A}"/>
                  </a:ext>
                </a:extLst>
              </p:cNvPr>
              <p:cNvSpPr txBox="1"/>
              <p:nvPr/>
            </p:nvSpPr>
            <p:spPr>
              <a:xfrm>
                <a:off x="4737438" y="3980079"/>
                <a:ext cx="2543987" cy="730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000" dirty="0" smtClean="0">
                        <a:latin typeface="Cambria Math" panose="02040503050406030204" pitchFamily="18" charset="0"/>
                      </a:rPr>
                      <m:t>ⅈ</m:t>
                    </m:r>
                    <m:r>
                      <a:rPr lang="en-US" altLang="ko-KR" sz="10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수요포인트 </a:t>
                </a:r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𝑖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대여소 설비지역 포인트 </a:t>
                </a:r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000" dirty="0">
                    <a:latin typeface="Cambria Math" panose="02040503050406030204" pitchFamily="18" charset="0"/>
                    <a:ea typeface="나눔스퀘어_ac" panose="020B0600000101010101" pitchFamily="50" charset="-127"/>
                  </a:rPr>
                  <a:t>  후보지역 중 위치 </a:t>
                </a:r>
                <a:r>
                  <a:rPr lang="en-US" altLang="ko-KR" sz="1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</a:t>
                </a:r>
                <a:r>
                  <a:rPr lang="ko-KR" altLang="en-US" sz="1000" dirty="0">
                    <a:latin typeface="Cambria Math" panose="02040503050406030204" pitchFamily="18" charset="0"/>
                    <a:ea typeface="나눔스퀘어_ac" panose="020B0600000101010101" pitchFamily="50" charset="-127"/>
                  </a:rPr>
                  <a:t>에 설치되면 </a:t>
                </a:r>
                <a:r>
                  <a:rPr lang="en-US" altLang="ko-KR" sz="1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1, </a:t>
                </a:r>
                <a:r>
                  <a:rPr lang="ko-KR" altLang="en-US" sz="1000" dirty="0">
                    <a:latin typeface="Cambria Math" panose="02040503050406030204" pitchFamily="18" charset="0"/>
                    <a:ea typeface="나눔스퀘어_ac" panose="020B0600000101010101" pitchFamily="50" charset="-127"/>
                  </a:rPr>
                  <a:t>아니면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𝑖</m:t>
                        </m:r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 | </m:t>
                        </m:r>
                        <m:sSub>
                          <m:sSubPr>
                            <m:ctrlPr>
                              <a:rPr lang="en-US" altLang="ko-KR" sz="1000" b="0" i="1" dirty="0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000" b="0" i="1" dirty="0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000" b="0" i="1" dirty="0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&lt;</m:t>
                        </m:r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(s: maximal </a:t>
                </a:r>
                <a:r>
                  <a:rPr lang="en-US" altLang="ko-KR" sz="1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service)</a:t>
                </a:r>
                <a:endParaRPr lang="en-US" altLang="ko-KR" sz="1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46FBB2D-BBBE-A66D-3EE5-200A89F14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438" y="3980079"/>
                <a:ext cx="2543987" cy="730841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E0475BC4-570F-56A8-E159-74815514E2D3}"/>
              </a:ext>
            </a:extLst>
          </p:cNvPr>
          <p:cNvGrpSpPr/>
          <p:nvPr/>
        </p:nvGrpSpPr>
        <p:grpSpPr>
          <a:xfrm>
            <a:off x="8126566" y="1847101"/>
            <a:ext cx="3495327" cy="3163797"/>
            <a:chOff x="7926896" y="1845187"/>
            <a:chExt cx="3495327" cy="31637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FD89B09-5C0F-B8E9-7546-6C53CB8165C1}"/>
                </a:ext>
              </a:extLst>
            </p:cNvPr>
            <p:cNvGrpSpPr/>
            <p:nvPr/>
          </p:nvGrpSpPr>
          <p:grpSpPr>
            <a:xfrm>
              <a:off x="7926896" y="1845187"/>
              <a:ext cx="3495327" cy="3163797"/>
              <a:chOff x="8155290" y="1711357"/>
              <a:chExt cx="3495327" cy="3163797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C5DE8DD-D5D8-D29F-5367-F0B55E50F422}"/>
                  </a:ext>
                </a:extLst>
              </p:cNvPr>
              <p:cNvSpPr/>
              <p:nvPr/>
            </p:nvSpPr>
            <p:spPr>
              <a:xfrm>
                <a:off x="8155290" y="2155856"/>
                <a:ext cx="3324502" cy="2719298"/>
              </a:xfrm>
              <a:prstGeom prst="rect">
                <a:avLst/>
              </a:prstGeom>
              <a:solidFill>
                <a:schemeClr val="bg1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2652FF34-8AD9-2AD0-4F3E-E03F9DB233ED}"/>
                  </a:ext>
                </a:extLst>
              </p:cNvPr>
              <p:cNvSpPr/>
              <p:nvPr/>
            </p:nvSpPr>
            <p:spPr>
              <a:xfrm>
                <a:off x="8155290" y="1711357"/>
                <a:ext cx="3313135" cy="395451"/>
              </a:xfrm>
              <a:prstGeom prst="rect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75B6057-F898-9EE3-5EFF-6357A8B7F3A1}"/>
                  </a:ext>
                </a:extLst>
              </p:cNvPr>
              <p:cNvSpPr txBox="1"/>
              <p:nvPr/>
            </p:nvSpPr>
            <p:spPr>
              <a:xfrm>
                <a:off x="8746814" y="2279192"/>
                <a:ext cx="29038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수요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거리 최소화 </a:t>
                </a:r>
                <a:endParaRPr lang="en-US" altLang="ko-KR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8DED7E-BB3A-F619-4AD1-0A81D7C5588A}"/>
                </a:ext>
              </a:extLst>
            </p:cNvPr>
            <p:cNvSpPr txBox="1"/>
            <p:nvPr/>
          </p:nvSpPr>
          <p:spPr>
            <a:xfrm>
              <a:off x="8137245" y="1897423"/>
              <a:ext cx="2903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대여소 개수 설정</a:t>
              </a:r>
              <a:endPara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93" name="그림 92">
            <a:extLst>
              <a:ext uri="{FF2B5EF4-FFF2-40B4-BE49-F238E27FC236}">
                <a16:creationId xmlns:a16="http://schemas.microsoft.com/office/drawing/2014/main" id="{21211C77-B70D-2A8E-6072-032B982777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666"/>
          <a:stretch/>
        </p:blipFill>
        <p:spPr>
          <a:xfrm>
            <a:off x="8458778" y="2465971"/>
            <a:ext cx="2924844" cy="19137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0F6754BA-7C18-71BB-3D85-3378CBF0362B}"/>
              </a:ext>
            </a:extLst>
          </p:cNvPr>
          <p:cNvSpPr/>
          <p:nvPr/>
        </p:nvSpPr>
        <p:spPr>
          <a:xfrm>
            <a:off x="10066030" y="2476175"/>
            <a:ext cx="472451" cy="1954587"/>
          </a:xfrm>
          <a:prstGeom prst="rect">
            <a:avLst/>
          </a:prstGeom>
          <a:solidFill>
            <a:srgbClr val="A3C614">
              <a:alpha val="19000"/>
            </a:srgbClr>
          </a:solidFill>
          <a:ln w="22225">
            <a:solidFill>
              <a:srgbClr val="A3C6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0E700A-4DC8-DCC3-EC7B-C39686C85FCF}"/>
              </a:ext>
            </a:extLst>
          </p:cNvPr>
          <p:cNvSpPr txBox="1"/>
          <p:nvPr/>
        </p:nvSpPr>
        <p:spPr>
          <a:xfrm>
            <a:off x="4409301" y="5539147"/>
            <a:ext cx="3369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후보지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버스 정류장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좌표에 대해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반경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500m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내에 포함되는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 계산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2186758-94E0-54FE-21EF-7F79FBB28087}"/>
              </a:ext>
            </a:extLst>
          </p:cNvPr>
          <p:cNvSpPr/>
          <p:nvPr/>
        </p:nvSpPr>
        <p:spPr>
          <a:xfrm>
            <a:off x="8164825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1023DE1-BE1C-5189-E105-CB006E567BA6}"/>
              </a:ext>
            </a:extLst>
          </p:cNvPr>
          <p:cNvSpPr txBox="1"/>
          <p:nvPr/>
        </p:nvSpPr>
        <p:spPr>
          <a:xfrm>
            <a:off x="8424013" y="5284866"/>
            <a:ext cx="281670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80 %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 충족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endParaRPr lang="en-US" altLang="ko-KR" sz="1400" dirty="0">
              <a:solidFill>
                <a:srgbClr val="E6007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좌표 간의 거리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100m]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제약 하의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 최대화 되는 좌표조합 선정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8107CD-AB34-8F28-6C8C-67C9BE5DBF39}"/>
              </a:ext>
            </a:extLst>
          </p:cNvPr>
          <p:cNvSpPr/>
          <p:nvPr/>
        </p:nvSpPr>
        <p:spPr>
          <a:xfrm>
            <a:off x="748711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9F16457-9CD8-42CE-8D28-6A3EE56A5A12}"/>
              </a:ext>
            </a:extLst>
          </p:cNvPr>
          <p:cNvSpPr txBox="1"/>
          <p:nvPr/>
        </p:nvSpPr>
        <p:spPr>
          <a:xfrm>
            <a:off x="718198" y="5532471"/>
            <a:ext cx="3369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타겟 행정동 내에서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 적용을 위한 분석단위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32204-F518-E5DC-9342-A94717619581}"/>
              </a:ext>
            </a:extLst>
          </p:cNvPr>
          <p:cNvSpPr txBox="1"/>
          <p:nvPr/>
        </p:nvSpPr>
        <p:spPr>
          <a:xfrm>
            <a:off x="8131849" y="2760970"/>
            <a:ext cx="4092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수요충족비율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(%)</a:t>
            </a:r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7E252-19A1-F812-6A0A-640F262423ED}"/>
              </a:ext>
            </a:extLst>
          </p:cNvPr>
          <p:cNvSpPr txBox="1"/>
          <p:nvPr/>
        </p:nvSpPr>
        <p:spPr>
          <a:xfrm>
            <a:off x="9362771" y="4422444"/>
            <a:ext cx="11419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설치개수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6B4CBF-6D99-CF6A-0540-002E93B56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558" y="2484183"/>
            <a:ext cx="2984079" cy="13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1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269CC8-DF7B-033D-8D50-493993A35F4D}"/>
              </a:ext>
            </a:extLst>
          </p:cNvPr>
          <p:cNvSpPr txBox="1"/>
          <p:nvPr/>
        </p:nvSpPr>
        <p:spPr>
          <a:xfrm>
            <a:off x="489027" y="618517"/>
            <a:ext cx="3746499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6F04327-A9FB-97FE-AD09-0D66BFCAEA2C}"/>
              </a:ext>
            </a:extLst>
          </p:cNvPr>
          <p:cNvGrpSpPr/>
          <p:nvPr/>
        </p:nvGrpSpPr>
        <p:grpSpPr>
          <a:xfrm>
            <a:off x="9558825" y="2529958"/>
            <a:ext cx="1976823" cy="914047"/>
            <a:chOff x="9058732" y="2588836"/>
            <a:chExt cx="1976823" cy="9140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A943D9-F0B4-7F0E-E938-57A88E0DBA84}"/>
                </a:ext>
              </a:extLst>
            </p:cNvPr>
            <p:cNvSpPr txBox="1"/>
            <p:nvPr/>
          </p:nvSpPr>
          <p:spPr>
            <a:xfrm>
              <a:off x="9058732" y="3164329"/>
              <a:ext cx="1976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결론 및 활용 방안 제시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0019AE-0F2D-7537-3601-51B3C356D7FB}"/>
                </a:ext>
              </a:extLst>
            </p:cNvPr>
            <p:cNvSpPr txBox="1"/>
            <p:nvPr/>
          </p:nvSpPr>
          <p:spPr>
            <a:xfrm>
              <a:off x="9058732" y="2588836"/>
              <a:ext cx="627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결론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EC043A-D681-27F0-A7B7-E40DC0E3A86E}"/>
              </a:ext>
            </a:extLst>
          </p:cNvPr>
          <p:cNvSpPr txBox="1"/>
          <p:nvPr/>
        </p:nvSpPr>
        <p:spPr>
          <a:xfrm>
            <a:off x="9573662" y="1203490"/>
            <a:ext cx="2156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479C14B3-5BCB-EF16-5957-2830EAF39D6F}"/>
              </a:ext>
            </a:extLst>
          </p:cNvPr>
          <p:cNvCxnSpPr>
            <a:cxnSpLocks/>
          </p:cNvCxnSpPr>
          <p:nvPr/>
        </p:nvCxnSpPr>
        <p:spPr>
          <a:xfrm>
            <a:off x="4028300" y="1108036"/>
            <a:ext cx="7598189" cy="0"/>
          </a:xfrm>
          <a:prstGeom prst="line">
            <a:avLst/>
          </a:prstGeom>
          <a:ln w="28575">
            <a:solidFill>
              <a:srgbClr val="00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447A7AB0-BB97-8FC9-D2DB-F98F39DEF1F2}"/>
              </a:ext>
            </a:extLst>
          </p:cNvPr>
          <p:cNvGrpSpPr/>
          <p:nvPr/>
        </p:nvGrpSpPr>
        <p:grpSpPr>
          <a:xfrm>
            <a:off x="10423277" y="330616"/>
            <a:ext cx="856798" cy="530246"/>
            <a:chOff x="2315839" y="3246360"/>
            <a:chExt cx="1893477" cy="1102550"/>
          </a:xfrm>
          <a:effectLst/>
        </p:grpSpPr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6A482EF7-A992-4142-DC70-4DA0820DFE14}"/>
                </a:ext>
              </a:extLst>
            </p:cNvPr>
            <p:cNvGrpSpPr/>
            <p:nvPr/>
          </p:nvGrpSpPr>
          <p:grpSpPr>
            <a:xfrm>
              <a:off x="2315839" y="3246360"/>
              <a:ext cx="1893477" cy="1102550"/>
              <a:chOff x="2315839" y="3246360"/>
              <a:chExt cx="1893477" cy="1102550"/>
            </a:xfrm>
          </p:grpSpPr>
          <p:cxnSp>
            <p:nvCxnSpPr>
              <p:cNvPr id="267" name="직선 연결선 266">
                <a:extLst>
                  <a:ext uri="{FF2B5EF4-FFF2-40B4-BE49-F238E27FC236}">
                    <a16:creationId xmlns:a16="http://schemas.microsoft.com/office/drawing/2014/main" id="{89651BB5-28C2-397F-1079-F4D30791D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9728" y="4348910"/>
                <a:ext cx="979588" cy="0"/>
              </a:xfrm>
              <a:prstGeom prst="line">
                <a:avLst/>
              </a:prstGeom>
              <a:ln w="107950" cap="rnd">
                <a:solidFill>
                  <a:srgbClr val="009F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>
                <a:extLst>
                  <a:ext uri="{FF2B5EF4-FFF2-40B4-BE49-F238E27FC236}">
                    <a16:creationId xmlns:a16="http://schemas.microsoft.com/office/drawing/2014/main" id="{F0D54989-809D-348C-028B-CD6E4D8C51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576" y="3649265"/>
                <a:ext cx="330128" cy="698780"/>
              </a:xfrm>
              <a:prstGeom prst="line">
                <a:avLst/>
              </a:prstGeom>
              <a:ln w="107950" cap="rnd">
                <a:solidFill>
                  <a:srgbClr val="009F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3D525B29-F492-626F-B9BB-46695A096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728" y="3677478"/>
                <a:ext cx="439212" cy="670567"/>
              </a:xfrm>
              <a:prstGeom prst="line">
                <a:avLst/>
              </a:prstGeom>
              <a:ln w="107950">
                <a:solidFill>
                  <a:srgbClr val="009F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44C184AB-80A9-5455-2D5E-4FFD4812D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791" y="3703769"/>
                <a:ext cx="439767" cy="0"/>
              </a:xfrm>
              <a:prstGeom prst="line">
                <a:avLst/>
              </a:prstGeom>
              <a:ln w="107950" cap="rnd">
                <a:solidFill>
                  <a:srgbClr val="009FE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 270">
                <a:extLst>
                  <a:ext uri="{FF2B5EF4-FFF2-40B4-BE49-F238E27FC236}">
                    <a16:creationId xmlns:a16="http://schemas.microsoft.com/office/drawing/2014/main" id="{7EC52CD8-D2C4-90C1-620A-F741BEE09E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5839" y="3246360"/>
                <a:ext cx="871396" cy="1078966"/>
              </a:xfrm>
              <a:prstGeom prst="line">
                <a:avLst/>
              </a:prstGeom>
              <a:ln w="107950" cap="rnd">
                <a:solidFill>
                  <a:srgbClr val="009F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6" name="직선 연결선 265">
              <a:extLst>
                <a:ext uri="{FF2B5EF4-FFF2-40B4-BE49-F238E27FC236}">
                  <a16:creationId xmlns:a16="http://schemas.microsoft.com/office/drawing/2014/main" id="{1D126006-90B7-9BC9-4B77-8F7BEF9D0F3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235" y="3246360"/>
              <a:ext cx="325473" cy="0"/>
            </a:xfrm>
            <a:prstGeom prst="line">
              <a:avLst/>
            </a:prstGeom>
            <a:ln w="107950" cap="rnd"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272A0D-AF70-AC11-B846-7143D4ACD7A0}"/>
              </a:ext>
            </a:extLst>
          </p:cNvPr>
          <p:cNvGrpSpPr/>
          <p:nvPr/>
        </p:nvGrpSpPr>
        <p:grpSpPr>
          <a:xfrm flipH="1">
            <a:off x="11067471" y="618516"/>
            <a:ext cx="468177" cy="473392"/>
            <a:chOff x="2502276" y="3601061"/>
            <a:chExt cx="1008000" cy="1008000"/>
          </a:xfrm>
          <a:effectLst/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E05F1C-99C8-F356-6296-F9BD63AA5D44}"/>
                </a:ext>
              </a:extLst>
            </p:cNvPr>
            <p:cNvSpPr/>
            <p:nvPr/>
          </p:nvSpPr>
          <p:spPr>
            <a:xfrm>
              <a:off x="2502276" y="3601061"/>
              <a:ext cx="1008000" cy="1008000"/>
            </a:xfrm>
            <a:prstGeom prst="ellipse">
              <a:avLst/>
            </a:prstGeom>
            <a:noFill/>
            <a:ln w="92075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0EE3C9B-F913-D7FE-B889-D72D412D5C47}"/>
                </a:ext>
              </a:extLst>
            </p:cNvPr>
            <p:cNvCxnSpPr>
              <a:stCxn id="16" idx="1"/>
              <a:endCxn id="16" idx="5"/>
            </p:cNvCxnSpPr>
            <p:nvPr/>
          </p:nvCxnSpPr>
          <p:spPr>
            <a:xfrm>
              <a:off x="2649894" y="3748679"/>
              <a:ext cx="712764" cy="712764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8FC494C-DB81-C921-05E8-1901E110AEAD}"/>
                </a:ext>
              </a:extLst>
            </p:cNvPr>
            <p:cNvCxnSpPr>
              <a:stCxn id="16" idx="3"/>
              <a:endCxn id="16" idx="7"/>
            </p:cNvCxnSpPr>
            <p:nvPr/>
          </p:nvCxnSpPr>
          <p:spPr>
            <a:xfrm flipV="1">
              <a:off x="2649894" y="3748679"/>
              <a:ext cx="712764" cy="712764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D8E6DDC-E399-E8B4-0B9B-BF0E7ADDC27C}"/>
                </a:ext>
              </a:extLst>
            </p:cNvPr>
            <p:cNvCxnSpPr>
              <a:stCxn id="16" idx="2"/>
              <a:endCxn id="16" idx="6"/>
            </p:cNvCxnSpPr>
            <p:nvPr/>
          </p:nvCxnSpPr>
          <p:spPr>
            <a:xfrm>
              <a:off x="2502276" y="4105061"/>
              <a:ext cx="1008000" cy="0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26009F-9C05-04FF-E731-D071C49BE036}"/>
                </a:ext>
              </a:extLst>
            </p:cNvPr>
            <p:cNvCxnSpPr>
              <a:stCxn id="16" idx="4"/>
              <a:endCxn id="16" idx="0"/>
            </p:cNvCxnSpPr>
            <p:nvPr/>
          </p:nvCxnSpPr>
          <p:spPr>
            <a:xfrm flipV="1">
              <a:off x="3006276" y="3601061"/>
              <a:ext cx="0" cy="1008000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60A0A1-7E76-8DD5-686B-B0A2D2F9F01B}"/>
              </a:ext>
            </a:extLst>
          </p:cNvPr>
          <p:cNvGrpSpPr/>
          <p:nvPr/>
        </p:nvGrpSpPr>
        <p:grpSpPr>
          <a:xfrm flipH="1">
            <a:off x="10184201" y="618516"/>
            <a:ext cx="470249" cy="473391"/>
            <a:chOff x="4362451" y="3659398"/>
            <a:chExt cx="1012461" cy="1017483"/>
          </a:xfrm>
          <a:effectLst/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C21E923-9C9A-8B06-9615-7DE84396CF12}"/>
                </a:ext>
              </a:extLst>
            </p:cNvPr>
            <p:cNvSpPr/>
            <p:nvPr/>
          </p:nvSpPr>
          <p:spPr>
            <a:xfrm>
              <a:off x="4366912" y="3659398"/>
              <a:ext cx="1008000" cy="1008000"/>
            </a:xfrm>
            <a:prstGeom prst="ellipse">
              <a:avLst/>
            </a:prstGeom>
            <a:noFill/>
            <a:ln w="92075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CE3E294-7E1E-5251-F9A8-FD07B1F7E0FC}"/>
                </a:ext>
              </a:extLst>
            </p:cNvPr>
            <p:cNvCxnSpPr/>
            <p:nvPr/>
          </p:nvCxnSpPr>
          <p:spPr>
            <a:xfrm>
              <a:off x="4510069" y="3816499"/>
              <a:ext cx="712764" cy="712764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5AA52D8-372B-D900-08B7-7FCD6B03C4DD}"/>
                </a:ext>
              </a:extLst>
            </p:cNvPr>
            <p:cNvCxnSpPr/>
            <p:nvPr/>
          </p:nvCxnSpPr>
          <p:spPr>
            <a:xfrm flipV="1">
              <a:off x="4510069" y="3816499"/>
              <a:ext cx="712764" cy="712764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221B825-0F8C-6FB5-2145-6DA565728297}"/>
                </a:ext>
              </a:extLst>
            </p:cNvPr>
            <p:cNvCxnSpPr/>
            <p:nvPr/>
          </p:nvCxnSpPr>
          <p:spPr>
            <a:xfrm>
              <a:off x="4362451" y="4172881"/>
              <a:ext cx="1008000" cy="0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05D59D3-D310-1E3A-2012-C20D6DF45A3C}"/>
                </a:ext>
              </a:extLst>
            </p:cNvPr>
            <p:cNvCxnSpPr/>
            <p:nvPr/>
          </p:nvCxnSpPr>
          <p:spPr>
            <a:xfrm flipV="1">
              <a:off x="4866451" y="3668881"/>
              <a:ext cx="0" cy="1008000"/>
            </a:xfrm>
            <a:prstGeom prst="line">
              <a:avLst/>
            </a:prstGeom>
            <a:ln>
              <a:solidFill>
                <a:srgbClr val="009F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C77A9A2-9BB2-E075-132E-C4FB781EF453}"/>
              </a:ext>
            </a:extLst>
          </p:cNvPr>
          <p:cNvGrpSpPr/>
          <p:nvPr/>
        </p:nvGrpSpPr>
        <p:grpSpPr>
          <a:xfrm rot="873461">
            <a:off x="11131040" y="66379"/>
            <a:ext cx="483708" cy="501746"/>
            <a:chOff x="2714574" y="-86828"/>
            <a:chExt cx="5628137" cy="583787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298A6E0-81B3-4573-80D4-BADD00B1D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347" y1="26249" x2="24303" y2="57917"/>
                          <a14:foregroundMark x1="24303" y1="57917" x2="37649" y2="74090"/>
                          <a14:foregroundMark x1="37649" y1="74090" x2="55677" y2="77731"/>
                          <a14:foregroundMark x1="55677" y1="77731" x2="72610" y2="66892"/>
                          <a14:foregroundMark x1="75896" y1="32430" x2="67231" y2="23963"/>
                          <a14:foregroundMark x1="53287" y1="18882" x2="53287" y2="15749"/>
                          <a14:foregroundMark x1="62649" y1="32430" x2="69920" y2="35563"/>
                          <a14:foregroundMark x1="78586" y1="43438" x2="81873" y2="45385"/>
                          <a14:foregroundMark x1="80179" y1="60119" x2="80179" y2="55546"/>
                          <a14:foregroundMark x1="49701" y1="81541" x2="74801" y2="74767"/>
                          <a14:foregroundMark x1="74801" y1="74767" x2="76892" y2="70279"/>
                          <a14:foregroundMark x1="44024" y1="73074" x2="27590" y2="53345"/>
                          <a14:foregroundMark x1="27590" y1="53345" x2="41335" y2="53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35920">
              <a:off x="4567972" y="-301945"/>
              <a:ext cx="2440448" cy="287068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BA6062B-119B-BCF6-C705-C960D71C8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347" y1="26249" x2="24303" y2="57917"/>
                          <a14:foregroundMark x1="24303" y1="57917" x2="37649" y2="74090"/>
                          <a14:foregroundMark x1="37649" y1="74090" x2="55677" y2="77731"/>
                          <a14:foregroundMark x1="55677" y1="77731" x2="72610" y2="66892"/>
                          <a14:foregroundMark x1="75896" y1="32430" x2="67231" y2="23963"/>
                          <a14:foregroundMark x1="53287" y1="18882" x2="53287" y2="15749"/>
                          <a14:foregroundMark x1="62649" y1="32430" x2="69920" y2="35563"/>
                          <a14:foregroundMark x1="78586" y1="43438" x2="81873" y2="45385"/>
                          <a14:foregroundMark x1="80179" y1="60119" x2="80179" y2="55546"/>
                          <a14:foregroundMark x1="49701" y1="81541" x2="74801" y2="74767"/>
                          <a14:foregroundMark x1="74801" y1="74767" x2="76892" y2="70279"/>
                          <a14:foregroundMark x1="44024" y1="73074" x2="27590" y2="53345"/>
                          <a14:foregroundMark x1="27590" y1="53345" x2="41335" y2="53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13734">
              <a:off x="5902266" y="1260750"/>
              <a:ext cx="2440445" cy="287068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C073830-E10F-6626-48C4-96F99E465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347" y1="26249" x2="24303" y2="57917"/>
                          <a14:foregroundMark x1="24303" y1="57917" x2="37649" y2="74090"/>
                          <a14:foregroundMark x1="37649" y1="74090" x2="55677" y2="77731"/>
                          <a14:foregroundMark x1="55677" y1="77731" x2="72610" y2="66892"/>
                          <a14:foregroundMark x1="75896" y1="32430" x2="67231" y2="23963"/>
                          <a14:foregroundMark x1="53287" y1="18882" x2="53287" y2="15749"/>
                          <a14:foregroundMark x1="62649" y1="32430" x2="69920" y2="35563"/>
                          <a14:foregroundMark x1="78586" y1="43438" x2="81873" y2="45385"/>
                          <a14:foregroundMark x1="80179" y1="60119" x2="80179" y2="55546"/>
                          <a14:foregroundMark x1="49701" y1="81541" x2="74801" y2="74767"/>
                          <a14:foregroundMark x1="74801" y1="74767" x2="76892" y2="70279"/>
                          <a14:foregroundMark x1="44024" y1="73074" x2="27590" y2="53345"/>
                          <a14:foregroundMark x1="27590" y1="53345" x2="41335" y2="53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901296">
              <a:off x="4864229" y="3095480"/>
              <a:ext cx="2440445" cy="287068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7B8B407-5BDB-91AF-ADB2-E9E8E996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347" y1="26249" x2="24303" y2="57917"/>
                          <a14:foregroundMark x1="24303" y1="57917" x2="37649" y2="74090"/>
                          <a14:foregroundMark x1="37649" y1="74090" x2="55677" y2="77731"/>
                          <a14:foregroundMark x1="55677" y1="77731" x2="72610" y2="66892"/>
                          <a14:foregroundMark x1="75896" y1="32430" x2="67231" y2="23963"/>
                          <a14:foregroundMark x1="53287" y1="18882" x2="53287" y2="15749"/>
                          <a14:foregroundMark x1="62649" y1="32430" x2="69920" y2="35563"/>
                          <a14:foregroundMark x1="78586" y1="43438" x2="81873" y2="45385"/>
                          <a14:foregroundMark x1="80179" y1="60119" x2="80179" y2="55546"/>
                          <a14:foregroundMark x1="49701" y1="81541" x2="74801" y2="74767"/>
                          <a14:foregroundMark x1="74801" y1="74767" x2="76892" y2="70279"/>
                          <a14:foregroundMark x1="44024" y1="73074" x2="27590" y2="53345"/>
                          <a14:foregroundMark x1="27590" y1="53345" x2="41335" y2="53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4339">
              <a:off x="2942373" y="2675826"/>
              <a:ext cx="2440445" cy="287068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D02E76E-2A5A-CC15-C846-5C22FE6F8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8347" y1="26249" x2="24303" y2="57917"/>
                          <a14:foregroundMark x1="24303" y1="57917" x2="37649" y2="74090"/>
                          <a14:foregroundMark x1="37649" y1="74090" x2="55677" y2="77731"/>
                          <a14:foregroundMark x1="55677" y1="77731" x2="72610" y2="66892"/>
                          <a14:foregroundMark x1="75896" y1="32430" x2="67231" y2="23963"/>
                          <a14:foregroundMark x1="53287" y1="18882" x2="53287" y2="15749"/>
                          <a14:foregroundMark x1="62649" y1="32430" x2="69920" y2="35563"/>
                          <a14:foregroundMark x1="78586" y1="43438" x2="81873" y2="45385"/>
                          <a14:foregroundMark x1="80179" y1="60119" x2="80179" y2="55546"/>
                          <a14:foregroundMark x1="49701" y1="81541" x2="74801" y2="74767"/>
                          <a14:foregroundMark x1="74801" y1="74767" x2="76892" y2="70279"/>
                          <a14:foregroundMark x1="44024" y1="73074" x2="27590" y2="53345"/>
                          <a14:foregroundMark x1="27590" y1="53345" x2="41335" y2="53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4841">
              <a:off x="2714574" y="543269"/>
              <a:ext cx="2440445" cy="2870683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C3D3410-2D7C-4D91-9FBF-E1480882CBBF}"/>
              </a:ext>
            </a:extLst>
          </p:cNvPr>
          <p:cNvGrpSpPr/>
          <p:nvPr/>
        </p:nvGrpSpPr>
        <p:grpSpPr>
          <a:xfrm>
            <a:off x="716902" y="2589818"/>
            <a:ext cx="2325515" cy="1910608"/>
            <a:chOff x="1004833" y="2615879"/>
            <a:chExt cx="2325515" cy="19106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DA5CB5-9674-9B28-82FC-CACA94BBE8F1}"/>
                </a:ext>
              </a:extLst>
            </p:cNvPr>
            <p:cNvSpPr txBox="1"/>
            <p:nvPr/>
          </p:nvSpPr>
          <p:spPr>
            <a:xfrm>
              <a:off x="1009007" y="3194341"/>
              <a:ext cx="2321341" cy="35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1-1 .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배경 및 필요성</a:t>
              </a:r>
              <a:endParaRPr lang="en-US" altLang="ko-KR" sz="1600" dirty="0">
                <a:solidFill>
                  <a:srgbClr val="2634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73726-56CB-59CA-BC62-C701457F2B25}"/>
                </a:ext>
              </a:extLst>
            </p:cNvPr>
            <p:cNvSpPr txBox="1"/>
            <p:nvPr/>
          </p:nvSpPr>
          <p:spPr>
            <a:xfrm>
              <a:off x="1034933" y="2615879"/>
              <a:ext cx="1976823" cy="418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서론 </a:t>
              </a:r>
              <a:r>
                <a:rPr lang="en-US" altLang="ko-KR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분석 개요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7685D8-2BF7-FC10-6188-E1F48B445BD3}"/>
                </a:ext>
              </a:extLst>
            </p:cNvPr>
            <p:cNvSpPr txBox="1"/>
            <p:nvPr/>
          </p:nvSpPr>
          <p:spPr>
            <a:xfrm>
              <a:off x="1004833" y="3683382"/>
              <a:ext cx="2325515" cy="3540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1-2 .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목표  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9F0B64-CC0A-16C8-EEFE-89A9ED4DC703}"/>
                </a:ext>
              </a:extLst>
            </p:cNvPr>
            <p:cNvSpPr txBox="1"/>
            <p:nvPr/>
          </p:nvSpPr>
          <p:spPr>
            <a:xfrm>
              <a:off x="1004833" y="4172423"/>
              <a:ext cx="2325515" cy="3540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1-3 .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  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27F9713-66F0-423E-D059-92B7489472E9}"/>
              </a:ext>
            </a:extLst>
          </p:cNvPr>
          <p:cNvGrpSpPr/>
          <p:nvPr/>
        </p:nvGrpSpPr>
        <p:grpSpPr>
          <a:xfrm>
            <a:off x="3538234" y="2583481"/>
            <a:ext cx="3050707" cy="1382493"/>
            <a:chOff x="3625337" y="2613382"/>
            <a:chExt cx="3050707" cy="13824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C2270A-1977-9852-B975-FCEADE668AAD}"/>
                </a:ext>
              </a:extLst>
            </p:cNvPr>
            <p:cNvSpPr txBox="1"/>
            <p:nvPr/>
          </p:nvSpPr>
          <p:spPr>
            <a:xfrm>
              <a:off x="3626138" y="3174293"/>
              <a:ext cx="28296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1-1 .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데이터 수집 및 </a:t>
              </a:r>
              <a:r>
                <a:rPr lang="ko-KR" altLang="en-US" sz="1600" dirty="0" err="1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68E7CC-34CA-099F-6C4B-C5709F0D4C16}"/>
                </a:ext>
              </a:extLst>
            </p:cNvPr>
            <p:cNvSpPr txBox="1"/>
            <p:nvPr/>
          </p:nvSpPr>
          <p:spPr>
            <a:xfrm>
              <a:off x="3625337" y="3657321"/>
              <a:ext cx="3050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1-2 .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탐색적 데이터 분석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D85974-D01E-02FB-9FF0-D4858E03A021}"/>
                </a:ext>
              </a:extLst>
            </p:cNvPr>
            <p:cNvSpPr txBox="1"/>
            <p:nvPr/>
          </p:nvSpPr>
          <p:spPr>
            <a:xfrm>
              <a:off x="3625337" y="2613382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본론</a:t>
              </a:r>
              <a:r>
                <a:rPr lang="en-US" altLang="ko-KR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분석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B44190F-DD3B-7202-536B-8B2FB6B70255}"/>
              </a:ext>
            </a:extLst>
          </p:cNvPr>
          <p:cNvGrpSpPr/>
          <p:nvPr/>
        </p:nvGrpSpPr>
        <p:grpSpPr>
          <a:xfrm>
            <a:off x="6895178" y="2529958"/>
            <a:ext cx="2137124" cy="2304379"/>
            <a:chOff x="6671327" y="2588836"/>
            <a:chExt cx="2137124" cy="230437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7FCC94-8176-0C9F-162D-3516FCFFFF79}"/>
                </a:ext>
              </a:extLst>
            </p:cNvPr>
            <p:cNvSpPr txBox="1"/>
            <p:nvPr/>
          </p:nvSpPr>
          <p:spPr>
            <a:xfrm>
              <a:off x="6671327" y="2588836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본론</a:t>
              </a:r>
              <a:r>
                <a:rPr lang="en-US" altLang="ko-KR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srgbClr val="26348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입지선정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C4A004-2A71-9C9E-3010-4F1599482379}"/>
                </a:ext>
              </a:extLst>
            </p:cNvPr>
            <p:cNvSpPr txBox="1"/>
            <p:nvPr/>
          </p:nvSpPr>
          <p:spPr>
            <a:xfrm>
              <a:off x="6671327" y="3627773"/>
              <a:ext cx="20858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2-2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기법 설명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4DC430-EA72-9C2B-A89A-291CC1ED727B}"/>
                </a:ext>
              </a:extLst>
            </p:cNvPr>
            <p:cNvSpPr txBox="1"/>
            <p:nvPr/>
          </p:nvSpPr>
          <p:spPr>
            <a:xfrm>
              <a:off x="6671327" y="4091217"/>
              <a:ext cx="20858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2-3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분석 기법 적용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EC3063-6D52-9877-7991-4351EAAB5A10}"/>
                </a:ext>
              </a:extLst>
            </p:cNvPr>
            <p:cNvSpPr txBox="1"/>
            <p:nvPr/>
          </p:nvSpPr>
          <p:spPr>
            <a:xfrm>
              <a:off x="6671327" y="4554661"/>
              <a:ext cx="2137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2-4 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최종 입지 선정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595E6A-51D4-2EB7-5AE5-153F4F05A9FA}"/>
                </a:ext>
              </a:extLst>
            </p:cNvPr>
            <p:cNvSpPr txBox="1"/>
            <p:nvPr/>
          </p:nvSpPr>
          <p:spPr>
            <a:xfrm>
              <a:off x="6671327" y="3164329"/>
              <a:ext cx="1640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본론</a:t>
              </a:r>
              <a:r>
                <a:rPr lang="en-US" altLang="ko-KR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2-1</a:t>
              </a:r>
              <a:r>
                <a:rPr lang="ko-KR" altLang="en-US" sz="1600" dirty="0">
                  <a:solidFill>
                    <a:srgbClr val="26348C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군집분석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0073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A69BCE92-08A5-31FB-8142-0C70AAAAB8C9}"/>
              </a:ext>
            </a:extLst>
          </p:cNvPr>
          <p:cNvGrpSpPr/>
          <p:nvPr/>
        </p:nvGrpSpPr>
        <p:grpSpPr>
          <a:xfrm>
            <a:off x="4439433" y="1853650"/>
            <a:ext cx="3313135" cy="3150700"/>
            <a:chOff x="399329" y="1754358"/>
            <a:chExt cx="3313135" cy="3150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AA15A65-763B-7FDC-890B-11D16AAC8C43}"/>
                </a:ext>
              </a:extLst>
            </p:cNvPr>
            <p:cNvSpPr/>
            <p:nvPr/>
          </p:nvSpPr>
          <p:spPr>
            <a:xfrm>
              <a:off x="399329" y="2198857"/>
              <a:ext cx="3308977" cy="2706201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3D336C-90BE-5123-9D30-B01F6C4DC80F}"/>
                </a:ext>
              </a:extLst>
            </p:cNvPr>
            <p:cNvSpPr/>
            <p:nvPr/>
          </p:nvSpPr>
          <p:spPr>
            <a:xfrm>
              <a:off x="399329" y="1754358"/>
              <a:ext cx="3313135" cy="395451"/>
            </a:xfrm>
            <a:prstGeom prst="rect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7A248-7559-0E81-C4E8-F86C76A6D055}"/>
              </a:ext>
            </a:extLst>
          </p:cNvPr>
          <p:cNvSpPr txBox="1"/>
          <p:nvPr/>
        </p:nvSpPr>
        <p:spPr>
          <a:xfrm>
            <a:off x="602159" y="877804"/>
            <a:ext cx="275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P-median</a:t>
            </a:r>
            <a:r>
              <a:rPr lang="en-US" altLang="ko-KR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 적용</a:t>
            </a:r>
            <a:r>
              <a:rPr lang="en-US" altLang="ko-KR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59B5F4-B952-E88F-20B2-CD321E8D7AA4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83EF3-4F18-B0DC-055E-56C4AB4935AA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A11C065-38C4-ED06-FDCC-DDABF7D098EF}"/>
              </a:ext>
            </a:extLst>
          </p:cNvPr>
          <p:cNvGrpSpPr/>
          <p:nvPr/>
        </p:nvGrpSpPr>
        <p:grpSpPr>
          <a:xfrm>
            <a:off x="4851762" y="3916478"/>
            <a:ext cx="2484317" cy="967581"/>
            <a:chOff x="4806058" y="3878880"/>
            <a:chExt cx="2484317" cy="9675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99633C-7BF6-15E1-7DD9-CB228E50D063}"/>
                    </a:ext>
                  </a:extLst>
                </p:cNvPr>
                <p:cNvSpPr txBox="1"/>
                <p:nvPr/>
              </p:nvSpPr>
              <p:spPr>
                <a:xfrm>
                  <a:off x="4806058" y="3878880"/>
                  <a:ext cx="2484317" cy="946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800" smtClean="0">
                          <a:latin typeface="Cambria Math" panose="02040503050406030204" pitchFamily="18" charset="0"/>
                        </a:rPr>
                        <m:t>ⅈ</m:t>
                      </m:r>
                    </m:oMath>
                  </a14:m>
                  <a:r>
                    <a:rPr lang="en-US" altLang="ko-KR" sz="8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=   </a:t>
                  </a:r>
                  <a:r>
                    <a:rPr lang="ko-KR" altLang="en-US" sz="8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수요 포인트</a:t>
                  </a:r>
                  <a:r>
                    <a:rPr lang="en-US" altLang="ko-KR" sz="8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altLang="ko-KR" sz="80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ko-KR" sz="8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=   </a:t>
                  </a:r>
                  <a:r>
                    <a:rPr lang="ko-KR" altLang="en-US" sz="8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대여소 포인트</a:t>
                  </a:r>
                  <a:endPara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00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altLang="ko-KR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 = </a:t>
                  </a:r>
                  <a:r>
                    <a:rPr lang="ko-KR" altLang="en-US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대여소 개수</a:t>
                  </a:r>
                  <a:endParaRPr lang="en-US" altLang="ko-KR" sz="1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1000" b="0" i="0" dirty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0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= </a:t>
                  </a:r>
                  <a:r>
                    <a:rPr lang="ko-KR" altLang="en-US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가중치</a:t>
                  </a:r>
                  <a:endParaRPr lang="en-US" altLang="ko-KR" sz="1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10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000" i="0" smtClean="0">
                          <a:latin typeface="Cambria Math" panose="02040503050406030204" pitchFamily="18" charset="0"/>
                        </a:rPr>
                        <m:t>ⅈ</m:t>
                      </m:r>
                      <m:r>
                        <a:rPr lang="en-US" altLang="ko-KR" sz="100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ko-KR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= </a:t>
                  </a:r>
                  <a:r>
                    <a:rPr lang="ko-KR" altLang="en-US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수요</a:t>
                  </a:r>
                  <a:r>
                    <a:rPr lang="en-US" altLang="ko-KR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- </a:t>
                  </a:r>
                  <a:r>
                    <a:rPr lang="ko-KR" altLang="en-US" sz="10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대여소 사이의 거리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99633C-7BF6-15E1-7DD9-CB228E50D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058" y="3878880"/>
                  <a:ext cx="2484317" cy="946541"/>
                </a:xfrm>
                <a:prstGeom prst="rect">
                  <a:avLst/>
                </a:prstGeom>
                <a:blipFill>
                  <a:blip r:embed="rId3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55FE7BC-EB83-17FF-F534-78396D29B27F}"/>
                </a:ext>
              </a:extLst>
            </p:cNvPr>
            <p:cNvSpPr/>
            <p:nvPr/>
          </p:nvSpPr>
          <p:spPr>
            <a:xfrm>
              <a:off x="4850973" y="4378574"/>
              <a:ext cx="225720" cy="227447"/>
            </a:xfrm>
            <a:prstGeom prst="ellipse">
              <a:avLst/>
            </a:prstGeom>
            <a:solidFill>
              <a:srgbClr val="E6007E">
                <a:alpha val="36000"/>
              </a:srgbClr>
            </a:solidFill>
            <a:ln>
              <a:solidFill>
                <a:srgbClr val="E600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FE2C215-1BD3-A570-D09A-B6C9764133EA}"/>
                </a:ext>
              </a:extLst>
            </p:cNvPr>
            <p:cNvSpPr/>
            <p:nvPr/>
          </p:nvSpPr>
          <p:spPr>
            <a:xfrm>
              <a:off x="4861938" y="4618404"/>
              <a:ext cx="225720" cy="228057"/>
            </a:xfrm>
            <a:prstGeom prst="ellipse">
              <a:avLst/>
            </a:prstGeom>
            <a:solidFill>
              <a:srgbClr val="009FE3">
                <a:alpha val="36000"/>
              </a:srgbClr>
            </a:solidFill>
            <a:ln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5D21340-31D9-935C-0640-5EA93AC5219E}"/>
                </a:ext>
              </a:extLst>
            </p:cNvPr>
            <p:cNvSpPr/>
            <p:nvPr/>
          </p:nvSpPr>
          <p:spPr>
            <a:xfrm>
              <a:off x="4850973" y="4142827"/>
              <a:ext cx="225720" cy="227447"/>
            </a:xfrm>
            <a:prstGeom prst="ellipse">
              <a:avLst/>
            </a:prstGeom>
            <a:solidFill>
              <a:srgbClr val="A3C614">
                <a:alpha val="36000"/>
              </a:srgbClr>
            </a:solidFill>
            <a:ln>
              <a:solidFill>
                <a:srgbClr val="A3C6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F8BD087-5F1F-98F1-D685-0AF2CA4D9DF8}"/>
              </a:ext>
            </a:extLst>
          </p:cNvPr>
          <p:cNvGrpSpPr/>
          <p:nvPr/>
        </p:nvGrpSpPr>
        <p:grpSpPr>
          <a:xfrm>
            <a:off x="738204" y="1853650"/>
            <a:ext cx="3313135" cy="3150700"/>
            <a:chOff x="399329" y="1754358"/>
            <a:chExt cx="3313135" cy="3150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DD3A812-990C-1B4C-BC59-A9BACC64D4F7}"/>
                </a:ext>
              </a:extLst>
            </p:cNvPr>
            <p:cNvSpPr/>
            <p:nvPr/>
          </p:nvSpPr>
          <p:spPr>
            <a:xfrm>
              <a:off x="399329" y="2198857"/>
              <a:ext cx="3308977" cy="2706201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9EB202-CAEB-582A-72AB-FE9F74ACEB3E}"/>
                </a:ext>
              </a:extLst>
            </p:cNvPr>
            <p:cNvSpPr/>
            <p:nvPr/>
          </p:nvSpPr>
          <p:spPr>
            <a:xfrm>
              <a:off x="399329" y="1754358"/>
              <a:ext cx="3313135" cy="395451"/>
            </a:xfrm>
            <a:prstGeom prst="rect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8E6729D-9651-D38C-E3AC-5409057754D2}"/>
              </a:ext>
            </a:extLst>
          </p:cNvPr>
          <p:cNvGrpSpPr/>
          <p:nvPr/>
        </p:nvGrpSpPr>
        <p:grpSpPr>
          <a:xfrm>
            <a:off x="2456446" y="2389107"/>
            <a:ext cx="1482114" cy="884522"/>
            <a:chOff x="528535" y="2325611"/>
            <a:chExt cx="1715044" cy="100542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63F7754-E9F1-2C65-F888-FDBFC24EB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676"/>
            <a:stretch/>
          </p:blipFill>
          <p:spPr>
            <a:xfrm>
              <a:off x="566704" y="2350023"/>
              <a:ext cx="1676875" cy="840989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85A6DA5-A6FD-4350-6480-8BC72338CD53}"/>
                </a:ext>
              </a:extLst>
            </p:cNvPr>
            <p:cNvSpPr/>
            <p:nvPr/>
          </p:nvSpPr>
          <p:spPr>
            <a:xfrm>
              <a:off x="528535" y="2325611"/>
              <a:ext cx="587657" cy="1005422"/>
            </a:xfrm>
            <a:prstGeom prst="rect">
              <a:avLst/>
            </a:prstGeom>
            <a:solidFill>
              <a:srgbClr val="009FE3">
                <a:alpha val="18000"/>
              </a:srgbClr>
            </a:solidFill>
            <a:ln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D9BCD5E-BBAC-F03F-BB19-84B4A07CB680}"/>
              </a:ext>
            </a:extLst>
          </p:cNvPr>
          <p:cNvGrpSpPr/>
          <p:nvPr/>
        </p:nvGrpSpPr>
        <p:grpSpPr>
          <a:xfrm>
            <a:off x="870347" y="2409213"/>
            <a:ext cx="1481600" cy="861756"/>
            <a:chOff x="2302819" y="2308421"/>
            <a:chExt cx="1545728" cy="98827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F29C4B8-E30A-7F35-2844-8CACAA896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1671"/>
            <a:stretch/>
          </p:blipFill>
          <p:spPr>
            <a:xfrm>
              <a:off x="2335125" y="2346056"/>
              <a:ext cx="1513422" cy="819721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8B4B856-9E0E-EBA0-F3E9-4E5BA558217B}"/>
                </a:ext>
              </a:extLst>
            </p:cNvPr>
            <p:cNvSpPr/>
            <p:nvPr/>
          </p:nvSpPr>
          <p:spPr>
            <a:xfrm>
              <a:off x="2740510" y="2308421"/>
              <a:ext cx="367240" cy="988276"/>
            </a:xfrm>
            <a:prstGeom prst="rect">
              <a:avLst/>
            </a:prstGeom>
            <a:solidFill>
              <a:srgbClr val="E6007E">
                <a:alpha val="18000"/>
              </a:srgbClr>
            </a:solidFill>
            <a:ln>
              <a:solidFill>
                <a:srgbClr val="E600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8F61CF7-2645-A1F0-1762-604BD2E9EF6D}"/>
                </a:ext>
              </a:extLst>
            </p:cNvPr>
            <p:cNvSpPr/>
            <p:nvPr/>
          </p:nvSpPr>
          <p:spPr>
            <a:xfrm>
              <a:off x="2302819" y="2308421"/>
              <a:ext cx="405385" cy="988276"/>
            </a:xfrm>
            <a:prstGeom prst="rect">
              <a:avLst/>
            </a:prstGeom>
            <a:solidFill>
              <a:srgbClr val="A3C614">
                <a:alpha val="18000"/>
              </a:srgbClr>
            </a:solidFill>
            <a:ln>
              <a:solidFill>
                <a:srgbClr val="A3C6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ED89982-6778-2F39-2B90-1FDD0F1A76A8}"/>
              </a:ext>
            </a:extLst>
          </p:cNvPr>
          <p:cNvSpPr txBox="1"/>
          <p:nvPr/>
        </p:nvSpPr>
        <p:spPr>
          <a:xfrm>
            <a:off x="1323919" y="1903203"/>
            <a:ext cx="2084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가중치 부여</a:t>
            </a:r>
            <a:endParaRPr lang="ko-KR" altLang="en-US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9454FF81-864C-54FD-F5BC-501F6C0AA5BC}"/>
              </a:ext>
            </a:extLst>
          </p:cNvPr>
          <p:cNvGrpSpPr/>
          <p:nvPr/>
        </p:nvGrpSpPr>
        <p:grpSpPr>
          <a:xfrm>
            <a:off x="4708557" y="2433083"/>
            <a:ext cx="2857754" cy="1363105"/>
            <a:chOff x="4625932" y="2779061"/>
            <a:chExt cx="3043732" cy="1550689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057D3D32-984A-6DDD-CF37-1645BB1C4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06" b="59321"/>
            <a:stretch/>
          </p:blipFill>
          <p:spPr>
            <a:xfrm>
              <a:off x="4625932" y="2779061"/>
              <a:ext cx="3043732" cy="1550689"/>
            </a:xfrm>
            <a:prstGeom prst="rect">
              <a:avLst/>
            </a:prstGeom>
          </p:spPr>
        </p:pic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606BF64E-8215-9D9D-7BA5-F325D411842C}"/>
                </a:ext>
              </a:extLst>
            </p:cNvPr>
            <p:cNvSpPr/>
            <p:nvPr/>
          </p:nvSpPr>
          <p:spPr>
            <a:xfrm>
              <a:off x="6153155" y="3129911"/>
              <a:ext cx="200210" cy="227447"/>
            </a:xfrm>
            <a:prstGeom prst="ellipse">
              <a:avLst/>
            </a:prstGeom>
            <a:solidFill>
              <a:srgbClr val="E6007E">
                <a:alpha val="36000"/>
              </a:srgbClr>
            </a:solidFill>
            <a:ln>
              <a:solidFill>
                <a:srgbClr val="E600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6F6A217-FC47-42E2-456A-E57C2EE880AF}"/>
                </a:ext>
              </a:extLst>
            </p:cNvPr>
            <p:cNvSpPr/>
            <p:nvPr/>
          </p:nvSpPr>
          <p:spPr>
            <a:xfrm>
              <a:off x="6319008" y="3129102"/>
              <a:ext cx="184284" cy="223233"/>
            </a:xfrm>
            <a:prstGeom prst="ellipse">
              <a:avLst/>
            </a:prstGeom>
            <a:solidFill>
              <a:srgbClr val="009FE3">
                <a:alpha val="36000"/>
              </a:srgbClr>
            </a:solidFill>
            <a:ln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06193883-F074-0C6F-6D37-EF0FE860E913}"/>
                </a:ext>
              </a:extLst>
            </p:cNvPr>
            <p:cNvSpPr/>
            <p:nvPr/>
          </p:nvSpPr>
          <p:spPr>
            <a:xfrm>
              <a:off x="6279593" y="3602385"/>
              <a:ext cx="200210" cy="227447"/>
            </a:xfrm>
            <a:prstGeom prst="ellipse">
              <a:avLst/>
            </a:prstGeom>
            <a:solidFill>
              <a:srgbClr val="A3C614">
                <a:alpha val="36000"/>
              </a:srgbClr>
            </a:solidFill>
            <a:ln>
              <a:solidFill>
                <a:srgbClr val="A3C6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36252D63-F593-2AA4-4752-FDB6BC8E227D}"/>
              </a:ext>
            </a:extLst>
          </p:cNvPr>
          <p:cNvSpPr txBox="1"/>
          <p:nvPr/>
        </p:nvSpPr>
        <p:spPr>
          <a:xfrm>
            <a:off x="4644099" y="1895129"/>
            <a:ext cx="2903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</a:t>
            </a:r>
            <a:endParaRPr lang="en-US" altLang="ko-KR" sz="1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1F46CC8-D339-8704-13C6-4FC0A3FB1D5D}"/>
              </a:ext>
            </a:extLst>
          </p:cNvPr>
          <p:cNvGrpSpPr/>
          <p:nvPr/>
        </p:nvGrpSpPr>
        <p:grpSpPr>
          <a:xfrm>
            <a:off x="8126565" y="1847101"/>
            <a:ext cx="3495327" cy="3163797"/>
            <a:chOff x="7926896" y="1845187"/>
            <a:chExt cx="3495327" cy="31637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5D64AE3A-C692-C6B0-7014-6549FD20AC86}"/>
                </a:ext>
              </a:extLst>
            </p:cNvPr>
            <p:cNvGrpSpPr/>
            <p:nvPr/>
          </p:nvGrpSpPr>
          <p:grpSpPr>
            <a:xfrm>
              <a:off x="7926896" y="1845187"/>
              <a:ext cx="3495327" cy="3163797"/>
              <a:chOff x="8155290" y="1711357"/>
              <a:chExt cx="3495327" cy="316379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DC8D5E2-ED1B-C082-B3A3-23F7B6935A2E}"/>
                  </a:ext>
                </a:extLst>
              </p:cNvPr>
              <p:cNvSpPr/>
              <p:nvPr/>
            </p:nvSpPr>
            <p:spPr>
              <a:xfrm>
                <a:off x="8155290" y="2155856"/>
                <a:ext cx="3324502" cy="2719298"/>
              </a:xfrm>
              <a:prstGeom prst="rect">
                <a:avLst/>
              </a:prstGeom>
              <a:solidFill>
                <a:schemeClr val="bg1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8C3BB24-6177-1181-FC08-BFF2225749D2}"/>
                  </a:ext>
                </a:extLst>
              </p:cNvPr>
              <p:cNvSpPr/>
              <p:nvPr/>
            </p:nvSpPr>
            <p:spPr>
              <a:xfrm>
                <a:off x="8155290" y="1711357"/>
                <a:ext cx="3313135" cy="395451"/>
              </a:xfrm>
              <a:prstGeom prst="rect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0AB9AB-04C9-2A77-6191-CFAE9F1AAD4C}"/>
                  </a:ext>
                </a:extLst>
              </p:cNvPr>
              <p:cNvSpPr txBox="1"/>
              <p:nvPr/>
            </p:nvSpPr>
            <p:spPr>
              <a:xfrm>
                <a:off x="8746814" y="2279192"/>
                <a:ext cx="29038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수요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거리 최소화 </a:t>
                </a:r>
                <a:endParaRPr lang="en-US" altLang="ko-KR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8BAEB1B-B264-FE4B-5F71-7A2EF3B9F2EE}"/>
                </a:ext>
              </a:extLst>
            </p:cNvPr>
            <p:cNvGrpSpPr/>
            <p:nvPr/>
          </p:nvGrpSpPr>
          <p:grpSpPr>
            <a:xfrm>
              <a:off x="8229405" y="2559864"/>
              <a:ext cx="2687555" cy="1981240"/>
              <a:chOff x="8472387" y="2669646"/>
              <a:chExt cx="2687555" cy="1981240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E8AAF4E-8AA4-5B68-83CC-38BFB102C1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018" t="7497" b="36306"/>
              <a:stretch/>
            </p:blipFill>
            <p:spPr>
              <a:xfrm>
                <a:off x="8472387" y="2669646"/>
                <a:ext cx="2687555" cy="1981240"/>
              </a:xfrm>
              <a:prstGeom prst="rect">
                <a:avLst/>
              </a:prstGeom>
            </p:spPr>
          </p:pic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E4D761B-409C-0BBF-EFC8-FA6CE38CA02F}"/>
                  </a:ext>
                </a:extLst>
              </p:cNvPr>
              <p:cNvSpPr/>
              <p:nvPr/>
            </p:nvSpPr>
            <p:spPr>
              <a:xfrm rot="1393114">
                <a:off x="9650937" y="3027298"/>
                <a:ext cx="299550" cy="300613"/>
              </a:xfrm>
              <a:prstGeom prst="ellipse">
                <a:avLst/>
              </a:prstGeom>
              <a:solidFill>
                <a:srgbClr val="E6007E">
                  <a:alpha val="33000"/>
                </a:srgbClr>
              </a:solidFill>
              <a:ln w="22225">
                <a:solidFill>
                  <a:srgbClr val="E6007E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6240E1A0-1910-A207-1989-881C7A361C37}"/>
                  </a:ext>
                </a:extLst>
              </p:cNvPr>
              <p:cNvSpPr/>
              <p:nvPr/>
            </p:nvSpPr>
            <p:spPr>
              <a:xfrm>
                <a:off x="9993576" y="3023497"/>
                <a:ext cx="318151" cy="326506"/>
              </a:xfrm>
              <a:prstGeom prst="ellipse">
                <a:avLst/>
              </a:prstGeom>
              <a:solidFill>
                <a:srgbClr val="A5DCF5">
                  <a:alpha val="66000"/>
                </a:srgbClr>
              </a:solidFill>
              <a:ln w="22225">
                <a:solidFill>
                  <a:srgbClr val="009FE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B0FB1C4-DEFB-408B-EC4B-F3A452E80A8E}"/>
                  </a:ext>
                </a:extLst>
              </p:cNvPr>
              <p:cNvSpPr/>
              <p:nvPr/>
            </p:nvSpPr>
            <p:spPr>
              <a:xfrm>
                <a:off x="9090008" y="3429000"/>
                <a:ext cx="318152" cy="326506"/>
              </a:xfrm>
              <a:prstGeom prst="ellipse">
                <a:avLst/>
              </a:prstGeom>
              <a:solidFill>
                <a:srgbClr val="A3C614">
                  <a:alpha val="40000"/>
                </a:srgbClr>
              </a:solidFill>
              <a:ln w="22225">
                <a:solidFill>
                  <a:srgbClr val="A3C61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5B8D5E54-D262-D373-9A1A-8DFD22901730}"/>
                  </a:ext>
                </a:extLst>
              </p:cNvPr>
              <p:cNvSpPr/>
              <p:nvPr/>
            </p:nvSpPr>
            <p:spPr>
              <a:xfrm>
                <a:off x="9650937" y="3819022"/>
                <a:ext cx="318152" cy="326506"/>
              </a:xfrm>
              <a:prstGeom prst="ellipse">
                <a:avLst/>
              </a:prstGeom>
              <a:solidFill>
                <a:srgbClr val="A3C614">
                  <a:alpha val="40000"/>
                </a:srgbClr>
              </a:solidFill>
              <a:ln w="22225">
                <a:solidFill>
                  <a:srgbClr val="A3C61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9EA5039A-E07C-8587-61C5-0D1847A1203F}"/>
                  </a:ext>
                </a:extLst>
              </p:cNvPr>
              <p:cNvSpPr/>
              <p:nvPr/>
            </p:nvSpPr>
            <p:spPr>
              <a:xfrm>
                <a:off x="8603594" y="4168076"/>
                <a:ext cx="318152" cy="326506"/>
              </a:xfrm>
              <a:prstGeom prst="ellipse">
                <a:avLst/>
              </a:prstGeom>
              <a:solidFill>
                <a:srgbClr val="A3C614">
                  <a:alpha val="40000"/>
                </a:srgbClr>
              </a:solidFill>
              <a:ln w="22225">
                <a:solidFill>
                  <a:srgbClr val="A3C61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575202F-652F-6729-8F70-446C259A8773}"/>
                  </a:ext>
                </a:extLst>
              </p:cNvPr>
              <p:cNvSpPr/>
              <p:nvPr/>
            </p:nvSpPr>
            <p:spPr>
              <a:xfrm>
                <a:off x="8930932" y="4277153"/>
                <a:ext cx="318152" cy="326506"/>
              </a:xfrm>
              <a:prstGeom prst="ellipse">
                <a:avLst/>
              </a:prstGeom>
              <a:solidFill>
                <a:srgbClr val="A3C614">
                  <a:alpha val="40000"/>
                </a:srgbClr>
              </a:solidFill>
              <a:ln w="22225">
                <a:solidFill>
                  <a:srgbClr val="A3C61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1BBF1EEA-1032-4CFB-FC56-A918E9FEBC7F}"/>
                  </a:ext>
                </a:extLst>
              </p:cNvPr>
              <p:cNvSpPr/>
              <p:nvPr/>
            </p:nvSpPr>
            <p:spPr>
              <a:xfrm>
                <a:off x="8658473" y="3170789"/>
                <a:ext cx="318151" cy="326506"/>
              </a:xfrm>
              <a:prstGeom prst="ellipse">
                <a:avLst/>
              </a:prstGeom>
              <a:solidFill>
                <a:srgbClr val="A5DCF5">
                  <a:alpha val="66000"/>
                </a:srgbClr>
              </a:solidFill>
              <a:ln w="22225">
                <a:solidFill>
                  <a:srgbClr val="009FE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CDECB4-A1D4-FB10-4A7D-BE21EEEAEF5A}"/>
                </a:ext>
              </a:extLst>
            </p:cNvPr>
            <p:cNvSpPr txBox="1"/>
            <p:nvPr/>
          </p:nvSpPr>
          <p:spPr>
            <a:xfrm>
              <a:off x="8137245" y="1897423"/>
              <a:ext cx="2903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수요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X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거리 최적화</a:t>
              </a:r>
              <a:endPara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C4379B-9E9B-9514-EDB1-40D1035EE1EB}"/>
                </a:ext>
              </a:extLst>
            </p:cNvPr>
            <p:cNvSpPr txBox="1"/>
            <p:nvPr/>
          </p:nvSpPr>
          <p:spPr>
            <a:xfrm>
              <a:off x="8763815" y="4143054"/>
              <a:ext cx="58025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후보지</a:t>
              </a:r>
              <a:endParaRPr lang="en-US" altLang="ko-KR" sz="9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FBE87A-1702-C5F0-239E-991E9D18C234}"/>
              </a:ext>
            </a:extLst>
          </p:cNvPr>
          <p:cNvSpPr/>
          <p:nvPr/>
        </p:nvSpPr>
        <p:spPr>
          <a:xfrm>
            <a:off x="8164825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BA6A554-FD97-D29E-A6F5-154FCD802984}"/>
              </a:ext>
            </a:extLst>
          </p:cNvPr>
          <p:cNvSpPr/>
          <p:nvPr/>
        </p:nvSpPr>
        <p:spPr>
          <a:xfrm>
            <a:off x="4451514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F043649-5116-433F-EB4A-5C613702A3F5}"/>
              </a:ext>
            </a:extLst>
          </p:cNvPr>
          <p:cNvSpPr txBox="1"/>
          <p:nvPr/>
        </p:nvSpPr>
        <p:spPr>
          <a:xfrm>
            <a:off x="4697649" y="5440132"/>
            <a:ext cx="28167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시설물 개수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와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수요지를 연결하는 거리의 합이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최소화 되는 결과를 반환하는 알고리즘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A0D446A-3B48-D9A9-9493-1B41ADD5BDB6}"/>
              </a:ext>
            </a:extLst>
          </p:cNvPr>
          <p:cNvSpPr/>
          <p:nvPr/>
        </p:nvSpPr>
        <p:spPr>
          <a:xfrm>
            <a:off x="738204" y="5175819"/>
            <a:ext cx="3308977" cy="1249877"/>
          </a:xfrm>
          <a:prstGeom prst="rect">
            <a:avLst/>
          </a:prstGeom>
          <a:solidFill>
            <a:schemeClr val="bg1"/>
          </a:solidFill>
          <a:ln w="31750">
            <a:solidFill>
              <a:srgbClr val="009FE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B727BA7-683B-F9A3-C083-7FF78A5B1874}"/>
              </a:ext>
            </a:extLst>
          </p:cNvPr>
          <p:cNvSpPr txBox="1"/>
          <p:nvPr/>
        </p:nvSpPr>
        <p:spPr>
          <a:xfrm>
            <a:off x="1343403" y="6017932"/>
            <a:ext cx="2226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상권 </a:t>
            </a:r>
            <a:r>
              <a:rPr lang="en-US" altLang="ko-KR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공공시설 </a:t>
            </a:r>
            <a:r>
              <a:rPr lang="en-US" altLang="ko-KR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마트</a:t>
            </a:r>
            <a:r>
              <a:rPr lang="en-US" altLang="ko-KR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의료시설</a:t>
            </a:r>
            <a:endParaRPr lang="en-US" altLang="ko-KR" sz="1000" dirty="0">
              <a:solidFill>
                <a:srgbClr val="009FE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기타교통 </a:t>
            </a:r>
            <a:r>
              <a:rPr lang="en-US" altLang="ko-KR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전철 </a:t>
            </a:r>
            <a:r>
              <a:rPr lang="en-US" altLang="ko-KR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시외버스 터미널 </a:t>
            </a:r>
          </a:p>
        </p:txBody>
      </p:sp>
      <p:graphicFrame>
        <p:nvGraphicFramePr>
          <p:cNvPr id="107" name="표 107">
            <a:extLst>
              <a:ext uri="{FF2B5EF4-FFF2-40B4-BE49-F238E27FC236}">
                <a16:creationId xmlns:a16="http://schemas.microsoft.com/office/drawing/2014/main" id="{AB555F09-74DE-8018-4F6A-40CC2E8D4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448780"/>
              </p:ext>
            </p:extLst>
          </p:nvPr>
        </p:nvGraphicFramePr>
        <p:xfrm>
          <a:off x="875131" y="3472860"/>
          <a:ext cx="3007034" cy="13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266">
                  <a:extLst>
                    <a:ext uri="{9D8B030D-6E8A-4147-A177-3AD203B41FA5}">
                      <a16:colId xmlns:a16="http://schemas.microsoft.com/office/drawing/2014/main" val="681213684"/>
                    </a:ext>
                  </a:extLst>
                </a:gridCol>
                <a:gridCol w="2262768">
                  <a:extLst>
                    <a:ext uri="{9D8B030D-6E8A-4147-A177-3AD203B41FA5}">
                      <a16:colId xmlns:a16="http://schemas.microsoft.com/office/drawing/2014/main" val="3702992605"/>
                    </a:ext>
                  </a:extLst>
                </a:gridCol>
              </a:tblGrid>
              <a:tr h="244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수요지</a:t>
                      </a:r>
                      <a:endParaRPr lang="ko-KR" altLang="en-US"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가중치</a:t>
                      </a:r>
                      <a:r>
                        <a:rPr lang="en-US" altLang="ko-KR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(weight)</a:t>
                      </a:r>
                      <a:endParaRPr lang="ko-KR" altLang="en-US"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17536"/>
                  </a:ext>
                </a:extLst>
              </a:tr>
              <a:tr h="244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</a:p>
                  </a:txBody>
                  <a:tcPr>
                    <a:lnL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 재학생 수 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09385"/>
                  </a:ext>
                </a:extLst>
              </a:tr>
              <a:tr h="244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상권</a:t>
                      </a:r>
                    </a:p>
                  </a:txBody>
                  <a:tcPr>
                    <a:lnL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일일 이용자 평균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205340"/>
                  </a:ext>
                </a:extLst>
              </a:tr>
              <a:tr h="244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아파트</a:t>
                      </a:r>
                    </a:p>
                  </a:txBody>
                  <a:tcPr>
                    <a:lnL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세대수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* 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 ( 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춘천시 세대 구성원 수 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:2.3)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076711"/>
                  </a:ext>
                </a:extLst>
              </a:tr>
              <a:tr h="271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 교통</a:t>
                      </a:r>
                    </a:p>
                  </a:txBody>
                  <a:tcPr>
                    <a:lnL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7E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전철 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= </a:t>
                      </a:r>
                      <a:r>
                        <a:rPr lang="ko-KR" altLang="en-US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역별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승하차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수 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버스터미널 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 평균 이용자 수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E6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80725"/>
                  </a:ext>
                </a:extLst>
              </a:tr>
            </a:tbl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78D8406B-7706-D4AA-4BFF-ABEAC2912F07}"/>
              </a:ext>
            </a:extLst>
          </p:cNvPr>
          <p:cNvSpPr txBox="1"/>
          <p:nvPr/>
        </p:nvSpPr>
        <p:spPr>
          <a:xfrm>
            <a:off x="984339" y="5440132"/>
            <a:ext cx="2816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유동인구 및 인구 지표를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가중치로 추가 </a:t>
            </a:r>
          </a:p>
        </p:txBody>
      </p: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5097B9C2-AEFD-7B87-A551-64CBD000157F}"/>
              </a:ext>
            </a:extLst>
          </p:cNvPr>
          <p:cNvSpPr/>
          <p:nvPr/>
        </p:nvSpPr>
        <p:spPr>
          <a:xfrm>
            <a:off x="1395050" y="3297766"/>
            <a:ext cx="141661" cy="136006"/>
          </a:xfrm>
          <a:prstGeom prst="downArrow">
            <a:avLst>
              <a:gd name="adj1" fmla="val 40690"/>
              <a:gd name="adj2" fmla="val 50000"/>
            </a:avLst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C0C34D2-3B60-668A-7C93-0580AF5E966B}"/>
              </a:ext>
            </a:extLst>
          </p:cNvPr>
          <p:cNvSpPr txBox="1"/>
          <p:nvPr/>
        </p:nvSpPr>
        <p:spPr>
          <a:xfrm>
            <a:off x="8410960" y="5486306"/>
            <a:ext cx="2816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수요지의 가중치를 적용하여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후보지 중 최적 대여소 반환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865AAF2-8B15-4D60-FA7C-0EBE7421EE7F}"/>
              </a:ext>
            </a:extLst>
          </p:cNvPr>
          <p:cNvSpPr txBox="1"/>
          <p:nvPr/>
        </p:nvSpPr>
        <p:spPr>
          <a:xfrm>
            <a:off x="865174" y="1310146"/>
            <a:ext cx="6254437" cy="257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선형 </a:t>
            </a:r>
            <a:r>
              <a:rPr lang="en-US" altLang="ko-K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 * </a:t>
            </a:r>
            <a:r>
              <a:rPr lang="en-US" altLang="ko-KR" sz="1050" b="0" i="1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 3) </a:t>
            </a:r>
            <a:r>
              <a:rPr lang="ko-KR" altLang="en-US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거리 매트릭스</a:t>
            </a:r>
            <a:r>
              <a:rPr lang="en-US" altLang="ko-K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입력 포인트에 대해 각 </a:t>
            </a:r>
            <a:r>
              <a:rPr lang="en-US" altLang="ko-KR" sz="1050" b="0" i="1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개의 최근접 대상 포인트까지의 거리를 보고합니다</a:t>
            </a:r>
            <a:r>
              <a:rPr lang="en-US" altLang="ko-K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050" dirty="0">
              <a:solidFill>
                <a:schemeClr val="accent5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D4DE7D7A-1618-9CAA-CC49-600F12D93B2E}"/>
              </a:ext>
            </a:extLst>
          </p:cNvPr>
          <p:cNvCxnSpPr>
            <a:cxnSpLocks/>
            <a:endCxn id="67" idx="4"/>
          </p:cNvCxnSpPr>
          <p:nvPr/>
        </p:nvCxnSpPr>
        <p:spPr>
          <a:xfrm flipV="1">
            <a:off x="9269430" y="3207869"/>
            <a:ext cx="428712" cy="862562"/>
          </a:xfrm>
          <a:prstGeom prst="line">
            <a:avLst/>
          </a:prstGeom>
          <a:ln w="19050"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45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056D6-733A-7CEA-97DF-2C05FF7F3F26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0092F-E269-B6EF-B583-BF8A2591C5A4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61536F-EC73-95D5-3583-68D5DFE9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73" y="1062470"/>
            <a:ext cx="4826724" cy="52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D35432-6FEB-9664-5D53-4FAA4D06E65E}"/>
              </a:ext>
            </a:extLst>
          </p:cNvPr>
          <p:cNvSpPr txBox="1"/>
          <p:nvPr/>
        </p:nvSpPr>
        <p:spPr>
          <a:xfrm>
            <a:off x="499636" y="877804"/>
            <a:ext cx="375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 기반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우선 입지 대여소 선정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F785E9-D69B-8F16-B979-C02B44D69EB1}"/>
              </a:ext>
            </a:extLst>
          </p:cNvPr>
          <p:cNvGrpSpPr/>
          <p:nvPr/>
        </p:nvGrpSpPr>
        <p:grpSpPr>
          <a:xfrm>
            <a:off x="6042381" y="3203628"/>
            <a:ext cx="459854" cy="450744"/>
            <a:chOff x="4866802" y="2987683"/>
            <a:chExt cx="627905" cy="484632"/>
          </a:xfrm>
        </p:grpSpPr>
        <p:sp>
          <p:nvSpPr>
            <p:cNvPr id="27" name="화살표: 갈매기형 수장 26">
              <a:extLst>
                <a:ext uri="{FF2B5EF4-FFF2-40B4-BE49-F238E27FC236}">
                  <a16:creationId xmlns:a16="http://schemas.microsoft.com/office/drawing/2014/main" id="{70DCA936-E04A-2FCB-43EC-80AA2541F5E6}"/>
                </a:ext>
              </a:extLst>
            </p:cNvPr>
            <p:cNvSpPr/>
            <p:nvPr/>
          </p:nvSpPr>
          <p:spPr>
            <a:xfrm>
              <a:off x="4866802" y="2987683"/>
              <a:ext cx="315902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화살표: 갈매기형 수장 27">
              <a:extLst>
                <a:ext uri="{FF2B5EF4-FFF2-40B4-BE49-F238E27FC236}">
                  <a16:creationId xmlns:a16="http://schemas.microsoft.com/office/drawing/2014/main" id="{B5DCD8F2-2FDD-E701-821D-560E6FDEB2D4}"/>
                </a:ext>
              </a:extLst>
            </p:cNvPr>
            <p:cNvSpPr/>
            <p:nvPr/>
          </p:nvSpPr>
          <p:spPr>
            <a:xfrm>
              <a:off x="5178805" y="2987683"/>
              <a:ext cx="315902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02536E5-6F84-BCA0-D105-63692FFD2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47" t="6563"/>
          <a:stretch/>
        </p:blipFill>
        <p:spPr>
          <a:xfrm rot="13535046">
            <a:off x="899775" y="3592248"/>
            <a:ext cx="2092785" cy="3120067"/>
          </a:xfrm>
          <a:custGeom>
            <a:avLst/>
            <a:gdLst>
              <a:gd name="connsiteX0" fmla="*/ 2092785 w 2092785"/>
              <a:gd name="connsiteY0" fmla="*/ 2627546 h 3120067"/>
              <a:gd name="connsiteX1" fmla="*/ 1610205 w 2092785"/>
              <a:gd name="connsiteY1" fmla="*/ 3120067 h 3120067"/>
              <a:gd name="connsiteX2" fmla="*/ 701403 w 2092785"/>
              <a:gd name="connsiteY2" fmla="*/ 3120067 h 3120067"/>
              <a:gd name="connsiteX3" fmla="*/ 0 w 2092785"/>
              <a:gd name="connsiteY3" fmla="*/ 2432821 h 3120067"/>
              <a:gd name="connsiteX4" fmla="*/ 0 w 2092785"/>
              <a:gd name="connsiteY4" fmla="*/ 381689 h 3120067"/>
              <a:gd name="connsiteX5" fmla="*/ 373985 w 2092785"/>
              <a:gd name="connsiteY5" fmla="*/ 0 h 3120067"/>
              <a:gd name="connsiteX6" fmla="*/ 1659009 w 2092785"/>
              <a:gd name="connsiteY6" fmla="*/ 0 h 3120067"/>
              <a:gd name="connsiteX7" fmla="*/ 2092785 w 2092785"/>
              <a:gd name="connsiteY7" fmla="*/ 425020 h 31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2785" h="3120067">
                <a:moveTo>
                  <a:pt x="2092785" y="2627546"/>
                </a:moveTo>
                <a:lnTo>
                  <a:pt x="1610205" y="3120067"/>
                </a:lnTo>
                <a:lnTo>
                  <a:pt x="701403" y="3120067"/>
                </a:lnTo>
                <a:lnTo>
                  <a:pt x="0" y="2432821"/>
                </a:lnTo>
                <a:lnTo>
                  <a:pt x="0" y="381689"/>
                </a:lnTo>
                <a:lnTo>
                  <a:pt x="373985" y="0"/>
                </a:lnTo>
                <a:lnTo>
                  <a:pt x="1659009" y="0"/>
                </a:lnTo>
                <a:lnTo>
                  <a:pt x="2092785" y="425020"/>
                </a:ln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9539D1-50A0-AE7C-03C7-92163B8075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1" t="1204" r="466" b="2000"/>
          <a:stretch/>
        </p:blipFill>
        <p:spPr>
          <a:xfrm>
            <a:off x="3322802" y="3470257"/>
            <a:ext cx="2699145" cy="31177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E8E858-9EA8-6435-7B62-4508EE59C875}"/>
              </a:ext>
            </a:extLst>
          </p:cNvPr>
          <p:cNvSpPr txBox="1"/>
          <p:nvPr/>
        </p:nvSpPr>
        <p:spPr>
          <a:xfrm>
            <a:off x="707048" y="3300980"/>
            <a:ext cx="2898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2. P - median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E537D8-0325-3186-4D2A-01F2980F80E4}"/>
              </a:ext>
            </a:extLst>
          </p:cNvPr>
          <p:cNvGrpSpPr/>
          <p:nvPr/>
        </p:nvGrpSpPr>
        <p:grpSpPr>
          <a:xfrm>
            <a:off x="742573" y="1422837"/>
            <a:ext cx="4511495" cy="1464976"/>
            <a:chOff x="898903" y="1421324"/>
            <a:chExt cx="4511495" cy="146497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E7A5D4-942A-6A45-7629-8B981B4A76F4}"/>
                </a:ext>
              </a:extLst>
            </p:cNvPr>
            <p:cNvSpPr txBox="1"/>
            <p:nvPr/>
          </p:nvSpPr>
          <p:spPr>
            <a:xfrm>
              <a:off x="1200104" y="1860188"/>
              <a:ext cx="421029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각 후보지 </a:t>
              </a:r>
              <a:r>
                <a: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500M </a:t>
              </a:r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반경 </a:t>
              </a:r>
              <a:r>
                <a:rPr lang="ko-KR" altLang="en-US" sz="1400" dirty="0" err="1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수요지</a:t>
              </a:r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밀도 시각화 </a:t>
              </a:r>
              <a:r>
                <a: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</a:p>
            <a:p>
              <a:r>
                <a: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모든 수요지의 </a:t>
              </a:r>
              <a:r>
                <a: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80%</a:t>
              </a:r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 이상을 충족하는</a:t>
              </a:r>
              <a:r>
                <a:rPr lang="en-US" altLang="ko-KR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14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후보지 선정 </a:t>
              </a:r>
              <a:endParaRPr lang="en-US" altLang="ko-KR" sz="14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9790D2-E3AC-74F9-AF50-5D9826A933EC}"/>
                </a:ext>
              </a:extLst>
            </p:cNvPr>
            <p:cNvSpPr txBox="1"/>
            <p:nvPr/>
          </p:nvSpPr>
          <p:spPr>
            <a:xfrm>
              <a:off x="898903" y="1421324"/>
              <a:ext cx="2898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u="sng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Step 1. Set covering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A3EDDD-41D8-88B6-CAC0-7C2923C1486C}"/>
                </a:ext>
              </a:extLst>
            </p:cNvPr>
            <p:cNvSpPr txBox="1"/>
            <p:nvPr/>
          </p:nvSpPr>
          <p:spPr>
            <a:xfrm>
              <a:off x="1456827" y="2547746"/>
              <a:ext cx="2305340" cy="338554"/>
            </a:xfrm>
            <a:prstGeom prst="rect">
              <a:avLst/>
            </a:prstGeom>
            <a:solidFill>
              <a:srgbClr val="ECF1F5"/>
            </a:solidFill>
            <a:ln>
              <a:solidFill>
                <a:srgbClr val="009FE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 14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Wingdings" panose="05000000000000000000" pitchFamily="2" charset="2"/>
                </a:rPr>
                <a:t>개의 최종 후보지 선정 </a:t>
              </a:r>
              <a:endParaRPr lang="en-US" altLang="ko-KR" sz="16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063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63BE3EC-47A8-1FEB-8E7A-264FA6ACECE9}"/>
              </a:ext>
            </a:extLst>
          </p:cNvPr>
          <p:cNvSpPr txBox="1"/>
          <p:nvPr/>
        </p:nvSpPr>
        <p:spPr>
          <a:xfrm>
            <a:off x="589985" y="877804"/>
            <a:ext cx="375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| </a:t>
            </a:r>
            <a:r>
              <a:rPr lang="ko-KR" altLang="en-US" dirty="0">
                <a:solidFill>
                  <a:srgbClr val="E600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대여소 입지 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87922-9ACE-5AFC-310F-38690C5ACEC4}"/>
              </a:ext>
            </a:extLst>
          </p:cNvPr>
          <p:cNvSpPr txBox="1"/>
          <p:nvPr/>
        </p:nvSpPr>
        <p:spPr>
          <a:xfrm>
            <a:off x="3493646" y="316768"/>
            <a:ext cx="43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분석기법설명 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분석기법 적용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최종입지선정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AAE8C-C162-2A24-08BA-0B354E0119E3}"/>
              </a:ext>
            </a:extLst>
          </p:cNvPr>
          <p:cNvSpPr txBox="1"/>
          <p:nvPr/>
        </p:nvSpPr>
        <p:spPr>
          <a:xfrm>
            <a:off x="666279" y="22227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최종입지선정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8977C7-647E-FD72-5DEA-AECA4AE71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31"/>
          <a:stretch/>
        </p:blipFill>
        <p:spPr>
          <a:xfrm>
            <a:off x="1025406" y="3453057"/>
            <a:ext cx="2977785" cy="30881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3F4C6E-0897-5665-C5A8-3975F038752D}"/>
              </a:ext>
            </a:extLst>
          </p:cNvPr>
          <p:cNvSpPr txBox="1"/>
          <p:nvPr/>
        </p:nvSpPr>
        <p:spPr>
          <a:xfrm>
            <a:off x="1015095" y="1451071"/>
            <a:ext cx="289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en-US" altLang="ko-KR" sz="2400" dirty="0">
                <a:solidFill>
                  <a:srgbClr val="009FE3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21</a:t>
            </a:r>
            <a:r>
              <a:rPr lang="ko-KR" altLang="en-US" sz="2400" dirty="0">
                <a:solidFill>
                  <a:srgbClr val="009FE3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</a:t>
            </a:r>
            <a:r>
              <a:rPr lang="ko-KR" altLang="en-US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최종 후보지 선정</a:t>
            </a:r>
            <a:endParaRPr lang="en-US" altLang="ko-KR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89A5E9-07F7-D8A9-6CA4-BC02D2582A21}"/>
              </a:ext>
            </a:extLst>
          </p:cNvPr>
          <p:cNvSpPr txBox="1"/>
          <p:nvPr/>
        </p:nvSpPr>
        <p:spPr>
          <a:xfrm>
            <a:off x="1015095" y="1993560"/>
            <a:ext cx="3656333" cy="1231106"/>
          </a:xfrm>
          <a:prstGeom prst="rect">
            <a:avLst/>
          </a:prstGeom>
          <a:solidFill>
            <a:srgbClr val="ECF1F5"/>
          </a:solidFill>
          <a:ln>
            <a:solidFill>
              <a:srgbClr val="A5DCF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 군집 외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후보지 추가</a:t>
            </a:r>
            <a:endParaRPr lang="en-US" altLang="ko-KR" sz="14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유동성이 많지만 군집에서 제외된 지역 </a:t>
            </a:r>
            <a:endParaRPr lang="en-US" altLang="ko-KR" sz="12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(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군집 </a:t>
            </a:r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번의 </a:t>
            </a:r>
            <a:r>
              <a:rPr lang="ko-KR" altLang="en-US" sz="1200" dirty="0" err="1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밀집 지역 </a:t>
            </a:r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endParaRPr lang="en-US" altLang="ko-KR" sz="12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</a:t>
            </a:r>
            <a:r>
              <a:rPr lang="ko-KR" altLang="en-US" sz="12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대여소 선정 사이를 연결하는 지점 </a:t>
            </a:r>
            <a:endParaRPr lang="en-US" altLang="ko-KR" sz="12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7F3DC30-D65C-27AD-551E-1DD379C3269C}"/>
              </a:ext>
            </a:extLst>
          </p:cNvPr>
          <p:cNvGrpSpPr/>
          <p:nvPr/>
        </p:nvGrpSpPr>
        <p:grpSpPr>
          <a:xfrm>
            <a:off x="5293713" y="1421009"/>
            <a:ext cx="6555780" cy="4942084"/>
            <a:chOff x="5974080" y="1587130"/>
            <a:chExt cx="5849049" cy="423662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7C92B09-5441-F410-F13D-545057672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9130" y="1587130"/>
              <a:ext cx="4263999" cy="423662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26DC39F-DFCF-0660-C4F0-6F2FDF498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79" t="608"/>
            <a:stretch/>
          </p:blipFill>
          <p:spPr>
            <a:xfrm>
              <a:off x="5974080" y="1612901"/>
              <a:ext cx="1585050" cy="4210852"/>
            </a:xfrm>
            <a:prstGeom prst="rect">
              <a:avLst/>
            </a:prstGeom>
            <a:ln>
              <a:solidFill>
                <a:srgbClr val="009FE3"/>
              </a:solidFill>
            </a:ln>
          </p:spPr>
        </p:pic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7919FD76-5CA4-C9FD-36E6-DDA89D859DC0}"/>
              </a:ext>
            </a:extLst>
          </p:cNvPr>
          <p:cNvSpPr/>
          <p:nvPr/>
        </p:nvSpPr>
        <p:spPr>
          <a:xfrm>
            <a:off x="2117347" y="4151841"/>
            <a:ext cx="741843" cy="759485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4D3B61C-E1D6-6D2F-DFFB-F9B69BEA4532}"/>
              </a:ext>
            </a:extLst>
          </p:cNvPr>
          <p:cNvSpPr/>
          <p:nvPr/>
        </p:nvSpPr>
        <p:spPr>
          <a:xfrm>
            <a:off x="3053347" y="5183311"/>
            <a:ext cx="440299" cy="447235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A984999-B9A8-7976-8EF5-84D18BB7F555}"/>
              </a:ext>
            </a:extLst>
          </p:cNvPr>
          <p:cNvSpPr/>
          <p:nvPr/>
        </p:nvSpPr>
        <p:spPr>
          <a:xfrm>
            <a:off x="2928964" y="4061544"/>
            <a:ext cx="440299" cy="447235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63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64CB37-92D7-3665-5C13-1EA1F9F4D4E4}"/>
              </a:ext>
            </a:extLst>
          </p:cNvPr>
          <p:cNvGrpSpPr/>
          <p:nvPr/>
        </p:nvGrpSpPr>
        <p:grpSpPr>
          <a:xfrm flipH="1">
            <a:off x="1437554" y="5713920"/>
            <a:ext cx="522202" cy="523221"/>
            <a:chOff x="2502276" y="3601061"/>
            <a:chExt cx="1008000" cy="1008000"/>
          </a:xfrm>
          <a:noFill/>
          <a:effectLst/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0FFB1C5-06EE-7EA2-94CB-8BB99FD3D8AE}"/>
                </a:ext>
              </a:extLst>
            </p:cNvPr>
            <p:cNvSpPr/>
            <p:nvPr/>
          </p:nvSpPr>
          <p:spPr>
            <a:xfrm>
              <a:off x="2502276" y="3601061"/>
              <a:ext cx="1008000" cy="1008000"/>
            </a:xfrm>
            <a:prstGeom prst="ellipse">
              <a:avLst/>
            </a:prstGeom>
            <a:grpFill/>
            <a:ln w="1143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8D6F527-FD96-4AC8-6AC4-B5D2AA84F2F8}"/>
                </a:ext>
              </a:extLst>
            </p:cNvPr>
            <p:cNvCxnSpPr>
              <a:stCxn id="12" idx="1"/>
              <a:endCxn id="12" idx="5"/>
            </p:cNvCxnSpPr>
            <p:nvPr/>
          </p:nvCxnSpPr>
          <p:spPr>
            <a:xfrm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2C1376-944A-5AB9-3E2D-70A9BD745008}"/>
                </a:ext>
              </a:extLst>
            </p:cNvPr>
            <p:cNvCxnSpPr>
              <a:stCxn id="12" idx="3"/>
              <a:endCxn id="12" idx="7"/>
            </p:cNvCxnSpPr>
            <p:nvPr/>
          </p:nvCxnSpPr>
          <p:spPr>
            <a:xfrm flipV="1"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76ABF81-C7A9-D2AC-6295-F3685A469316}"/>
                </a:ext>
              </a:extLst>
            </p:cNvPr>
            <p:cNvCxnSpPr>
              <a:stCxn id="12" idx="2"/>
              <a:endCxn id="12" idx="6"/>
            </p:cNvCxnSpPr>
            <p:nvPr/>
          </p:nvCxnSpPr>
          <p:spPr>
            <a:xfrm>
              <a:off x="2502276" y="410506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01D70AC-705C-D979-8DBC-EAF53288C0AE}"/>
                </a:ext>
              </a:extLst>
            </p:cNvPr>
            <p:cNvCxnSpPr>
              <a:stCxn id="12" idx="4"/>
              <a:endCxn id="12" idx="0"/>
            </p:cNvCxnSpPr>
            <p:nvPr/>
          </p:nvCxnSpPr>
          <p:spPr>
            <a:xfrm flipV="1">
              <a:off x="3006276" y="360106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A50015-7764-011C-7819-28834D64ECAE}"/>
              </a:ext>
            </a:extLst>
          </p:cNvPr>
          <p:cNvGrpSpPr/>
          <p:nvPr/>
        </p:nvGrpSpPr>
        <p:grpSpPr>
          <a:xfrm flipH="1">
            <a:off x="436880" y="5723252"/>
            <a:ext cx="524513" cy="528143"/>
            <a:chOff x="4362451" y="3659398"/>
            <a:chExt cx="1012461" cy="1017483"/>
          </a:xfrm>
          <a:noFill/>
          <a:effectLst/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346698F-9BFB-18A3-0358-DB794BB37582}"/>
                </a:ext>
              </a:extLst>
            </p:cNvPr>
            <p:cNvSpPr/>
            <p:nvPr/>
          </p:nvSpPr>
          <p:spPr>
            <a:xfrm>
              <a:off x="4366912" y="3659398"/>
              <a:ext cx="1008000" cy="1008000"/>
            </a:xfrm>
            <a:prstGeom prst="ellipse">
              <a:avLst/>
            </a:prstGeom>
            <a:grp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24348C0-F52E-B683-1277-DF90A32F40E0}"/>
                </a:ext>
              </a:extLst>
            </p:cNvPr>
            <p:cNvCxnSpPr/>
            <p:nvPr/>
          </p:nvCxnSpPr>
          <p:spPr>
            <a:xfrm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012130D-6596-7A90-F918-EA4321C482DC}"/>
                </a:ext>
              </a:extLst>
            </p:cNvPr>
            <p:cNvCxnSpPr/>
            <p:nvPr/>
          </p:nvCxnSpPr>
          <p:spPr>
            <a:xfrm flipV="1"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89714E4-54DE-4BA8-CFC2-607E58EA5FFB}"/>
                </a:ext>
              </a:extLst>
            </p:cNvPr>
            <p:cNvCxnSpPr/>
            <p:nvPr/>
          </p:nvCxnSpPr>
          <p:spPr>
            <a:xfrm>
              <a:off x="4362451" y="417288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377A0B9-C483-CB34-B2E6-205B6F9931BF}"/>
                </a:ext>
              </a:extLst>
            </p:cNvPr>
            <p:cNvCxnSpPr/>
            <p:nvPr/>
          </p:nvCxnSpPr>
          <p:spPr>
            <a:xfrm flipV="1">
              <a:off x="4866451" y="366888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67609D-493A-E9E9-EA1D-453A8775A3B0}"/>
              </a:ext>
            </a:extLst>
          </p:cNvPr>
          <p:cNvGrpSpPr/>
          <p:nvPr/>
        </p:nvGrpSpPr>
        <p:grpSpPr>
          <a:xfrm>
            <a:off x="711706" y="5415475"/>
            <a:ext cx="955668" cy="572298"/>
            <a:chOff x="2315839" y="3246360"/>
            <a:chExt cx="1893477" cy="1102550"/>
          </a:xfrm>
          <a:noFill/>
          <a:effectLst/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17C61E0-09FF-EF45-D7D1-32907A149EF4}"/>
                </a:ext>
              </a:extLst>
            </p:cNvPr>
            <p:cNvGrpSpPr/>
            <p:nvPr/>
          </p:nvGrpSpPr>
          <p:grpSpPr>
            <a:xfrm>
              <a:off x="2315839" y="3246360"/>
              <a:ext cx="1893477" cy="1102550"/>
              <a:chOff x="2315839" y="3246360"/>
              <a:chExt cx="1893477" cy="1102550"/>
            </a:xfrm>
            <a:grpFill/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46C072A-A2A4-C224-D2E8-06B4A761AC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9728" y="4348910"/>
                <a:ext cx="979588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4489B49-FEC5-9DD9-0281-55053C564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576" y="3649265"/>
                <a:ext cx="330128" cy="69878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D65EA3F4-4062-D8AA-8AD0-9C02D02B41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728" y="3677478"/>
                <a:ext cx="439212" cy="670567"/>
              </a:xfrm>
              <a:prstGeom prst="line">
                <a:avLst/>
              </a:prstGeom>
              <a:grpFill/>
              <a:ln w="136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5B2DE8D-02C0-10EF-20AF-87C96B532B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791" y="3703769"/>
                <a:ext cx="439767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961BAA30-9FC4-5581-2661-630795B74D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5839" y="3246360"/>
                <a:ext cx="871396" cy="1078966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93F4271-9861-11BB-4F36-6D674715CCA0}"/>
                </a:ext>
              </a:extLst>
            </p:cNvPr>
            <p:cNvCxnSpPr>
              <a:cxnSpLocks/>
            </p:cNvCxnSpPr>
            <p:nvPr/>
          </p:nvCxnSpPr>
          <p:spPr>
            <a:xfrm>
              <a:off x="3187235" y="3246360"/>
              <a:ext cx="325473" cy="0"/>
            </a:xfrm>
            <a:prstGeom prst="line">
              <a:avLst/>
            </a:prstGeom>
            <a:grpFill/>
            <a:ln w="1365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5386EF-84F6-9A89-9A8E-021097EC6257}"/>
              </a:ext>
            </a:extLst>
          </p:cNvPr>
          <p:cNvCxnSpPr>
            <a:cxnSpLocks/>
          </p:cNvCxnSpPr>
          <p:nvPr/>
        </p:nvCxnSpPr>
        <p:spPr>
          <a:xfrm>
            <a:off x="436880" y="6393822"/>
            <a:ext cx="115126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7FD681-167C-A258-6574-D224C1A2C010}"/>
              </a:ext>
            </a:extLst>
          </p:cNvPr>
          <p:cNvSpPr txBox="1"/>
          <p:nvPr/>
        </p:nvSpPr>
        <p:spPr>
          <a:xfrm>
            <a:off x="1731512" y="4978785"/>
            <a:ext cx="504000" cy="144000"/>
          </a:xfrm>
          <a:prstGeom prst="rect">
            <a:avLst/>
          </a:prstGeom>
          <a:noFill/>
        </p:spPr>
        <p:txBody>
          <a:bodyPr wrap="none" rtlCol="0">
            <a:prstTxWarp prst="textWave2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GOAL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BC0DA-CCE2-53F7-1812-D94E33C7158C}"/>
              </a:ext>
            </a:extLst>
          </p:cNvPr>
          <p:cNvSpPr txBox="1"/>
          <p:nvPr/>
        </p:nvSpPr>
        <p:spPr>
          <a:xfrm>
            <a:off x="11057680" y="6024490"/>
            <a:ext cx="87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START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순서도: 천공 테이프 3">
            <a:extLst>
              <a:ext uri="{FF2B5EF4-FFF2-40B4-BE49-F238E27FC236}">
                <a16:creationId xmlns:a16="http://schemas.microsoft.com/office/drawing/2014/main" id="{311BCBDD-9F84-2E53-BC9E-944701D4D7C3}"/>
              </a:ext>
            </a:extLst>
          </p:cNvPr>
          <p:cNvSpPr/>
          <p:nvPr/>
        </p:nvSpPr>
        <p:spPr>
          <a:xfrm>
            <a:off x="1563074" y="4795496"/>
            <a:ext cx="805501" cy="560056"/>
          </a:xfrm>
          <a:prstGeom prst="flowChartPunchedTap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08AA580-C90C-7F75-D3C7-1102D8EE91C2}"/>
              </a:ext>
            </a:extLst>
          </p:cNvPr>
          <p:cNvCxnSpPr>
            <a:cxnSpLocks/>
          </p:cNvCxnSpPr>
          <p:nvPr/>
        </p:nvCxnSpPr>
        <p:spPr>
          <a:xfrm>
            <a:off x="1563074" y="4856823"/>
            <a:ext cx="0" cy="83868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FA87FF-8238-D292-A3CB-6EE1AC9F7221}"/>
              </a:ext>
            </a:extLst>
          </p:cNvPr>
          <p:cNvSpPr txBox="1"/>
          <p:nvPr/>
        </p:nvSpPr>
        <p:spPr>
          <a:xfrm>
            <a:off x="3803705" y="3075057"/>
            <a:ext cx="47789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927604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TextBox 6174">
            <a:extLst>
              <a:ext uri="{FF2B5EF4-FFF2-40B4-BE49-F238E27FC236}">
                <a16:creationId xmlns:a16="http://schemas.microsoft.com/office/drawing/2014/main" id="{441363FB-205C-4506-3DC0-964059EA0C26}"/>
              </a:ext>
            </a:extLst>
          </p:cNvPr>
          <p:cNvSpPr txBox="1"/>
          <p:nvPr/>
        </p:nvSpPr>
        <p:spPr>
          <a:xfrm>
            <a:off x="666279" y="222270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0EF6B27-3ED2-08FB-8C18-469CA0606CB9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7FADF3C-69F9-DA44-4C79-3BE036766BF4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1B67BED-851E-7AB6-1117-DA08587BCD63}"/>
              </a:ext>
            </a:extLst>
          </p:cNvPr>
          <p:cNvSpPr txBox="1"/>
          <p:nvPr/>
        </p:nvSpPr>
        <p:spPr>
          <a:xfrm>
            <a:off x="6234782" y="2795019"/>
            <a:ext cx="1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깨끗한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C01AD66D-8A4C-DC81-9D76-6BC36BB55D70}"/>
              </a:ext>
            </a:extLst>
          </p:cNvPr>
          <p:cNvSpPr txBox="1"/>
          <p:nvPr/>
        </p:nvSpPr>
        <p:spPr>
          <a:xfrm>
            <a:off x="4128920" y="2795386"/>
            <a:ext cx="1694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교통 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D28DD888-2D4F-0CB0-40BD-5DD691A15365}"/>
              </a:ext>
            </a:extLst>
          </p:cNvPr>
          <p:cNvSpPr txBox="1"/>
          <p:nvPr/>
        </p:nvSpPr>
        <p:spPr>
          <a:xfrm>
            <a:off x="6234782" y="3668445"/>
            <a:ext cx="1465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관광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sz="20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E236-DE26-24E9-972B-51456488B230}"/>
              </a:ext>
            </a:extLst>
          </p:cNvPr>
          <p:cNvSpPr txBox="1"/>
          <p:nvPr/>
        </p:nvSpPr>
        <p:spPr>
          <a:xfrm>
            <a:off x="4301344" y="3668445"/>
            <a:ext cx="1415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건강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춘천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47C52B-B42C-A600-72E3-5CB5BA167DC1}"/>
              </a:ext>
            </a:extLst>
          </p:cNvPr>
          <p:cNvGrpSpPr/>
          <p:nvPr/>
        </p:nvGrpSpPr>
        <p:grpSpPr>
          <a:xfrm>
            <a:off x="771905" y="595599"/>
            <a:ext cx="10759504" cy="5840822"/>
            <a:chOff x="914405" y="607475"/>
            <a:chExt cx="10759504" cy="5840822"/>
          </a:xfrm>
        </p:grpSpPr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FAC17774-A790-54D6-8085-AC41A9ABCFF8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5" y="3443846"/>
              <a:ext cx="10759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A04D906-94FD-D768-4866-C99D622EDD66}"/>
                </a:ext>
              </a:extLst>
            </p:cNvPr>
            <p:cNvCxnSpPr/>
            <p:nvPr/>
          </p:nvCxnSpPr>
          <p:spPr>
            <a:xfrm>
              <a:off x="6151409" y="607475"/>
              <a:ext cx="83127" cy="5840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0743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TextBox 6174">
            <a:extLst>
              <a:ext uri="{FF2B5EF4-FFF2-40B4-BE49-F238E27FC236}">
                <a16:creationId xmlns:a16="http://schemas.microsoft.com/office/drawing/2014/main" id="{441363FB-205C-4506-3DC0-964059EA0C26}"/>
              </a:ext>
            </a:extLst>
          </p:cNvPr>
          <p:cNvSpPr txBox="1"/>
          <p:nvPr/>
        </p:nvSpPr>
        <p:spPr>
          <a:xfrm>
            <a:off x="666279" y="222270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 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0EF6B27-3ED2-08FB-8C18-469CA0606CB9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7FADF3C-69F9-DA44-4C79-3BE036766BF4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1B67BED-851E-7AB6-1117-DA08587BCD63}"/>
              </a:ext>
            </a:extLst>
          </p:cNvPr>
          <p:cNvSpPr txBox="1"/>
          <p:nvPr/>
        </p:nvSpPr>
        <p:spPr>
          <a:xfrm>
            <a:off x="7986826" y="796013"/>
            <a:ext cx="1521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깨끗한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C01AD66D-8A4C-DC81-9D76-6BC36BB55D70}"/>
              </a:ext>
            </a:extLst>
          </p:cNvPr>
          <p:cNvSpPr txBox="1"/>
          <p:nvPr/>
        </p:nvSpPr>
        <p:spPr>
          <a:xfrm>
            <a:off x="1967025" y="819763"/>
            <a:ext cx="16948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교통 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D28DD888-2D4F-0CB0-40BD-5DD691A15365}"/>
              </a:ext>
            </a:extLst>
          </p:cNvPr>
          <p:cNvSpPr txBox="1"/>
          <p:nvPr/>
        </p:nvSpPr>
        <p:spPr>
          <a:xfrm>
            <a:off x="8078901" y="3692562"/>
            <a:ext cx="1465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관광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sz="20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E236-DE26-24E9-972B-51456488B230}"/>
              </a:ext>
            </a:extLst>
          </p:cNvPr>
          <p:cNvSpPr txBox="1"/>
          <p:nvPr/>
        </p:nvSpPr>
        <p:spPr>
          <a:xfrm>
            <a:off x="2118549" y="3692562"/>
            <a:ext cx="1415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건강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춘천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47C52B-B42C-A600-72E3-5CB5BA167DC1}"/>
              </a:ext>
            </a:extLst>
          </p:cNvPr>
          <p:cNvGrpSpPr/>
          <p:nvPr/>
        </p:nvGrpSpPr>
        <p:grpSpPr>
          <a:xfrm>
            <a:off x="736280" y="654974"/>
            <a:ext cx="10759504" cy="5840822"/>
            <a:chOff x="914405" y="607475"/>
            <a:chExt cx="10759504" cy="5840822"/>
          </a:xfrm>
        </p:grpSpPr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FAC17774-A790-54D6-8085-AC41A9ABCFF8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5" y="3443846"/>
              <a:ext cx="107595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A04D906-94FD-D768-4866-C99D622EDD66}"/>
                </a:ext>
              </a:extLst>
            </p:cNvPr>
            <p:cNvCxnSpPr/>
            <p:nvPr/>
          </p:nvCxnSpPr>
          <p:spPr>
            <a:xfrm>
              <a:off x="6151409" y="607475"/>
              <a:ext cx="83127" cy="5840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996084-88BF-B1E3-BEE7-5D8483F75395}"/>
              </a:ext>
            </a:extLst>
          </p:cNvPr>
          <p:cNvSpPr txBox="1"/>
          <p:nvPr/>
        </p:nvSpPr>
        <p:spPr>
          <a:xfrm>
            <a:off x="706063" y="1261449"/>
            <a:ext cx="4688116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 인프라가 발달된 도시 ‘춘천’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46C04-997B-951C-444D-B29BD909EEA2}"/>
              </a:ext>
            </a:extLst>
          </p:cNvPr>
          <p:cNvSpPr txBox="1"/>
          <p:nvPr/>
        </p:nvSpPr>
        <p:spPr>
          <a:xfrm>
            <a:off x="522523" y="4128297"/>
            <a:ext cx="4794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건강한 도시 ‘춘천’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1"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kumimoji="1"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69761-2CBB-B58F-5880-2731A763B252}"/>
              </a:ext>
            </a:extLst>
          </p:cNvPr>
          <p:cNvSpPr txBox="1"/>
          <p:nvPr/>
        </p:nvSpPr>
        <p:spPr>
          <a:xfrm>
            <a:off x="6540510" y="1308496"/>
            <a:ext cx="454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함께 만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친환경 도시 ‘춘천’</a:t>
            </a:r>
            <a:endParaRPr lang="en-US" altLang="ko-KR" sz="1800" b="1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3EB98E-4115-65DA-725D-55688B597299}"/>
              </a:ext>
            </a:extLst>
          </p:cNvPr>
          <p:cNvSpPr txBox="1"/>
          <p:nvPr/>
        </p:nvSpPr>
        <p:spPr>
          <a:xfrm>
            <a:off x="6146130" y="4165106"/>
            <a:ext cx="5523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여행가고 싶은 도시 ‘춘천’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F3D8227-5FE4-ADAC-8CCE-EF17FD079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34" y="1859825"/>
            <a:ext cx="1461077" cy="14610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B70959-A852-0E44-19C9-B87FC170F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73" y="1834416"/>
            <a:ext cx="1496703" cy="14967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0A32612-0B42-1EDA-1818-ED9993FA0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34" y="4719104"/>
            <a:ext cx="1499425" cy="14994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3EB7E16-CA93-2BB3-DE86-2CA4C2D87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08" y="4942187"/>
            <a:ext cx="1325297" cy="13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B5F838DB-F191-8C3F-A035-2B79E5E9E942}"/>
              </a:ext>
            </a:extLst>
          </p:cNvPr>
          <p:cNvSpPr/>
          <p:nvPr/>
        </p:nvSpPr>
        <p:spPr>
          <a:xfrm>
            <a:off x="3824288" y="1172617"/>
            <a:ext cx="4543425" cy="4512766"/>
          </a:xfrm>
          <a:prstGeom prst="ellipse">
            <a:avLst/>
          </a:prstGeom>
          <a:noFill/>
          <a:ln w="25400">
            <a:solidFill>
              <a:srgbClr val="009F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18EF051-9270-3F96-9F70-0A9E1556CA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t="5659" r="8212" b="9122"/>
          <a:stretch/>
        </p:blipFill>
        <p:spPr>
          <a:xfrm>
            <a:off x="5196000" y="2986088"/>
            <a:ext cx="1800000" cy="885825"/>
          </a:xfrm>
          <a:prstGeom prst="rect">
            <a:avLst/>
          </a:prstGeom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71B67BED-851E-7AB6-1117-DA08587BCD63}"/>
              </a:ext>
            </a:extLst>
          </p:cNvPr>
          <p:cNvSpPr txBox="1"/>
          <p:nvPr/>
        </p:nvSpPr>
        <p:spPr>
          <a:xfrm>
            <a:off x="6455742" y="1206665"/>
            <a:ext cx="152197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깨끗한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C01AD66D-8A4C-DC81-9D76-6BC36BB55D70}"/>
              </a:ext>
            </a:extLst>
          </p:cNvPr>
          <p:cNvSpPr txBox="1"/>
          <p:nvPr/>
        </p:nvSpPr>
        <p:spPr>
          <a:xfrm>
            <a:off x="3033426" y="2927206"/>
            <a:ext cx="169485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편리한 </a:t>
            </a:r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교통 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D28DD888-2D4F-0CB0-40BD-5DD691A15365}"/>
              </a:ext>
            </a:extLst>
          </p:cNvPr>
          <p:cNvSpPr txBox="1"/>
          <p:nvPr/>
        </p:nvSpPr>
        <p:spPr>
          <a:xfrm>
            <a:off x="4432270" y="5423043"/>
            <a:ext cx="146564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관광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sz="20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E236-DE26-24E9-972B-51456488B230}"/>
              </a:ext>
            </a:extLst>
          </p:cNvPr>
          <p:cNvSpPr txBox="1"/>
          <p:nvPr/>
        </p:nvSpPr>
        <p:spPr>
          <a:xfrm>
            <a:off x="7904833" y="3934671"/>
            <a:ext cx="141555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건강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춘천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2311C976-FD01-FE7B-FD29-D1B94904399A}"/>
              </a:ext>
            </a:extLst>
          </p:cNvPr>
          <p:cNvGrpSpPr/>
          <p:nvPr/>
        </p:nvGrpSpPr>
        <p:grpSpPr>
          <a:xfrm>
            <a:off x="5069311" y="2605611"/>
            <a:ext cx="2053378" cy="1918766"/>
            <a:chOff x="8302606" y="3326237"/>
            <a:chExt cx="2053378" cy="1918766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B824DE1A-C259-2E9B-3B07-BB252330B639}"/>
                </a:ext>
              </a:extLst>
            </p:cNvPr>
            <p:cNvSpPr/>
            <p:nvPr/>
          </p:nvSpPr>
          <p:spPr>
            <a:xfrm>
              <a:off x="8302606" y="3326237"/>
              <a:ext cx="2053378" cy="1918766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70" name="그룹 1069">
              <a:extLst>
                <a:ext uri="{FF2B5EF4-FFF2-40B4-BE49-F238E27FC236}">
                  <a16:creationId xmlns:a16="http://schemas.microsoft.com/office/drawing/2014/main" id="{779F7357-B989-52E8-E8AA-F79CC786F4B7}"/>
                </a:ext>
              </a:extLst>
            </p:cNvPr>
            <p:cNvGrpSpPr/>
            <p:nvPr/>
          </p:nvGrpSpPr>
          <p:grpSpPr>
            <a:xfrm>
              <a:off x="8476385" y="3375971"/>
              <a:ext cx="1768962" cy="1723656"/>
              <a:chOff x="5992125" y="2733472"/>
              <a:chExt cx="1768962" cy="1723656"/>
            </a:xfrm>
          </p:grpSpPr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6D64D659-4B36-57F2-A59A-5D9AD60A4BFC}"/>
                  </a:ext>
                </a:extLst>
              </p:cNvPr>
              <p:cNvSpPr txBox="1"/>
              <p:nvPr/>
            </p:nvSpPr>
            <p:spPr>
              <a:xfrm>
                <a:off x="5992125" y="3533798"/>
                <a:ext cx="1768962" cy="92333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5400" kern="0" spc="0" dirty="0" err="1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타봄</a:t>
                </a:r>
                <a:r>
                  <a:rPr lang="ko-KR" altLang="en-US" sz="5400" kern="0" spc="0" dirty="0">
                    <a:solidFill>
                      <a:srgbClr val="009FE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endParaRPr lang="ko-KR" altLang="en-US" sz="5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5A4188EB-AEE9-104F-3A30-03625BC4995E}"/>
                  </a:ext>
                </a:extLst>
              </p:cNvPr>
              <p:cNvGrpSpPr/>
              <p:nvPr/>
            </p:nvGrpSpPr>
            <p:grpSpPr>
              <a:xfrm>
                <a:off x="6357311" y="2733472"/>
                <a:ext cx="1079809" cy="794537"/>
                <a:chOff x="7955020" y="3164763"/>
                <a:chExt cx="1430547" cy="1025529"/>
              </a:xfrm>
            </p:grpSpPr>
            <p:grpSp>
              <p:nvGrpSpPr>
                <p:cNvPr id="1043" name="그룹 1042">
                  <a:extLst>
                    <a:ext uri="{FF2B5EF4-FFF2-40B4-BE49-F238E27FC236}">
                      <a16:creationId xmlns:a16="http://schemas.microsoft.com/office/drawing/2014/main" id="{31E3CFBE-CB04-706C-50C7-FBDECA522D25}"/>
                    </a:ext>
                  </a:extLst>
                </p:cNvPr>
                <p:cNvGrpSpPr/>
                <p:nvPr/>
              </p:nvGrpSpPr>
              <p:grpSpPr>
                <a:xfrm>
                  <a:off x="8194096" y="3429000"/>
                  <a:ext cx="856798" cy="530246"/>
                  <a:chOff x="2315839" y="3246360"/>
                  <a:chExt cx="1893477" cy="1102550"/>
                </a:xfrm>
                <a:effectLst/>
              </p:grpSpPr>
              <p:grpSp>
                <p:nvGrpSpPr>
                  <p:cNvPr id="1044" name="그룹 1043">
                    <a:extLst>
                      <a:ext uri="{FF2B5EF4-FFF2-40B4-BE49-F238E27FC236}">
                        <a16:creationId xmlns:a16="http://schemas.microsoft.com/office/drawing/2014/main" id="{421E5174-2BFF-BFEF-3331-87AD935622EF}"/>
                      </a:ext>
                    </a:extLst>
                  </p:cNvPr>
                  <p:cNvGrpSpPr/>
                  <p:nvPr/>
                </p:nvGrpSpPr>
                <p:grpSpPr>
                  <a:xfrm>
                    <a:off x="2315839" y="3246360"/>
                    <a:ext cx="1893477" cy="1102550"/>
                    <a:chOff x="2315839" y="3246360"/>
                    <a:chExt cx="1893477" cy="1102550"/>
                  </a:xfrm>
                </p:grpSpPr>
                <p:cxnSp>
                  <p:nvCxnSpPr>
                    <p:cNvPr id="1046" name="직선 연결선 1045">
                      <a:extLst>
                        <a:ext uri="{FF2B5EF4-FFF2-40B4-BE49-F238E27FC236}">
                          <a16:creationId xmlns:a16="http://schemas.microsoft.com/office/drawing/2014/main" id="{5008405B-2049-AAAC-0985-9E54D45882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29728" y="4348910"/>
                      <a:ext cx="979588" cy="0"/>
                    </a:xfrm>
                    <a:prstGeom prst="line">
                      <a:avLst/>
                    </a:prstGeom>
                    <a:ln w="107950" cap="rnd">
                      <a:solidFill>
                        <a:srgbClr val="009FE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7" name="직선 연결선 1046">
                      <a:extLst>
                        <a:ext uri="{FF2B5EF4-FFF2-40B4-BE49-F238E27FC236}">
                          <a16:creationId xmlns:a16="http://schemas.microsoft.com/office/drawing/2014/main" id="{782383D0-4CC8-BE3C-AE34-AE8C8B4AB7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82576" y="3649265"/>
                      <a:ext cx="330128" cy="698780"/>
                    </a:xfrm>
                    <a:prstGeom prst="line">
                      <a:avLst/>
                    </a:prstGeom>
                    <a:ln w="107950" cap="rnd">
                      <a:solidFill>
                        <a:srgbClr val="009FE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8" name="직선 연결선 1047">
                      <a:extLst>
                        <a:ext uri="{FF2B5EF4-FFF2-40B4-BE49-F238E27FC236}">
                          <a16:creationId xmlns:a16="http://schemas.microsoft.com/office/drawing/2014/main" id="{EF554B47-55F4-81D5-F7D8-C8C426A3ACB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229728" y="3677478"/>
                      <a:ext cx="439212" cy="670567"/>
                    </a:xfrm>
                    <a:prstGeom prst="line">
                      <a:avLst/>
                    </a:prstGeom>
                    <a:ln w="107950">
                      <a:solidFill>
                        <a:srgbClr val="009FE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9" name="직선 연결선 1048">
                      <a:extLst>
                        <a:ext uri="{FF2B5EF4-FFF2-40B4-BE49-F238E27FC236}">
                          <a16:creationId xmlns:a16="http://schemas.microsoft.com/office/drawing/2014/main" id="{63F84623-69F0-D890-4ACE-6EAE1ADF5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67791" y="3703769"/>
                      <a:ext cx="439767" cy="0"/>
                    </a:xfrm>
                    <a:prstGeom prst="line">
                      <a:avLst/>
                    </a:prstGeom>
                    <a:ln w="107950" cap="rnd">
                      <a:solidFill>
                        <a:srgbClr val="009FE3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0" name="직선 연결선 1049">
                      <a:extLst>
                        <a:ext uri="{FF2B5EF4-FFF2-40B4-BE49-F238E27FC236}">
                          <a16:creationId xmlns:a16="http://schemas.microsoft.com/office/drawing/2014/main" id="{4754BEDD-323C-5E5C-A7F4-3EEC4E6DAD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15839" y="3246360"/>
                      <a:ext cx="871396" cy="1078966"/>
                    </a:xfrm>
                    <a:prstGeom prst="line">
                      <a:avLst/>
                    </a:prstGeom>
                    <a:ln w="107950" cap="rnd">
                      <a:solidFill>
                        <a:srgbClr val="009FE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45" name="직선 연결선 1044">
                    <a:extLst>
                      <a:ext uri="{FF2B5EF4-FFF2-40B4-BE49-F238E27FC236}">
                        <a16:creationId xmlns:a16="http://schemas.microsoft.com/office/drawing/2014/main" id="{A888B98C-0A0A-F9D2-3659-EF8012D4E9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87235" y="3246360"/>
                    <a:ext cx="325473" cy="0"/>
                  </a:xfrm>
                  <a:prstGeom prst="line">
                    <a:avLst/>
                  </a:prstGeom>
                  <a:ln w="107950" cap="rnd"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1" name="그룹 1050">
                  <a:extLst>
                    <a:ext uri="{FF2B5EF4-FFF2-40B4-BE49-F238E27FC236}">
                      <a16:creationId xmlns:a16="http://schemas.microsoft.com/office/drawing/2014/main" id="{B76FFC7D-3A05-86E0-1297-76A0175398E0}"/>
                    </a:ext>
                  </a:extLst>
                </p:cNvPr>
                <p:cNvGrpSpPr/>
                <p:nvPr/>
              </p:nvGrpSpPr>
              <p:grpSpPr>
                <a:xfrm flipH="1">
                  <a:off x="8838290" y="3716900"/>
                  <a:ext cx="468177" cy="473392"/>
                  <a:chOff x="2502276" y="3601061"/>
                  <a:chExt cx="1008000" cy="1008000"/>
                </a:xfrm>
                <a:effectLst/>
              </p:grpSpPr>
              <p:sp>
                <p:nvSpPr>
                  <p:cNvPr id="1052" name="타원 1051">
                    <a:extLst>
                      <a:ext uri="{FF2B5EF4-FFF2-40B4-BE49-F238E27FC236}">
                        <a16:creationId xmlns:a16="http://schemas.microsoft.com/office/drawing/2014/main" id="{A2D047F1-52EE-E2B0-6788-B85251213CD7}"/>
                      </a:ext>
                    </a:extLst>
                  </p:cNvPr>
                  <p:cNvSpPr/>
                  <p:nvPr/>
                </p:nvSpPr>
                <p:spPr>
                  <a:xfrm>
                    <a:off x="2502276" y="3601061"/>
                    <a:ext cx="1008000" cy="1008000"/>
                  </a:xfrm>
                  <a:prstGeom prst="ellipse">
                    <a:avLst/>
                  </a:prstGeom>
                  <a:noFill/>
                  <a:ln w="92075">
                    <a:solidFill>
                      <a:srgbClr val="009FE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053" name="직선 연결선 1052">
                    <a:extLst>
                      <a:ext uri="{FF2B5EF4-FFF2-40B4-BE49-F238E27FC236}">
                        <a16:creationId xmlns:a16="http://schemas.microsoft.com/office/drawing/2014/main" id="{8902027D-C280-549C-5E9B-E6B70A0A1D19}"/>
                      </a:ext>
                    </a:extLst>
                  </p:cNvPr>
                  <p:cNvCxnSpPr>
                    <a:cxnSpLocks/>
                    <a:stCxn id="1052" idx="1"/>
                    <a:endCxn id="1052" idx="5"/>
                  </p:cNvCxnSpPr>
                  <p:nvPr/>
                </p:nvCxnSpPr>
                <p:spPr>
                  <a:xfrm>
                    <a:off x="2649894" y="3748679"/>
                    <a:ext cx="712764" cy="712764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4" name="직선 연결선 1053">
                    <a:extLst>
                      <a:ext uri="{FF2B5EF4-FFF2-40B4-BE49-F238E27FC236}">
                        <a16:creationId xmlns:a16="http://schemas.microsoft.com/office/drawing/2014/main" id="{9D99F789-93FE-A633-0A01-650FA0C06B55}"/>
                      </a:ext>
                    </a:extLst>
                  </p:cNvPr>
                  <p:cNvCxnSpPr>
                    <a:cxnSpLocks/>
                    <a:stCxn id="1052" idx="3"/>
                    <a:endCxn id="1052" idx="7"/>
                  </p:cNvCxnSpPr>
                  <p:nvPr/>
                </p:nvCxnSpPr>
                <p:spPr>
                  <a:xfrm flipV="1">
                    <a:off x="2649894" y="3748679"/>
                    <a:ext cx="712764" cy="712764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5" name="직선 연결선 1054">
                    <a:extLst>
                      <a:ext uri="{FF2B5EF4-FFF2-40B4-BE49-F238E27FC236}">
                        <a16:creationId xmlns:a16="http://schemas.microsoft.com/office/drawing/2014/main" id="{9051073B-DDE2-A5FE-6F7E-9DF1C6631829}"/>
                      </a:ext>
                    </a:extLst>
                  </p:cNvPr>
                  <p:cNvCxnSpPr>
                    <a:cxnSpLocks/>
                    <a:stCxn id="1052" idx="2"/>
                    <a:endCxn id="1052" idx="6"/>
                  </p:cNvCxnSpPr>
                  <p:nvPr/>
                </p:nvCxnSpPr>
                <p:spPr>
                  <a:xfrm>
                    <a:off x="2502276" y="4105061"/>
                    <a:ext cx="1008000" cy="0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6" name="직선 연결선 1055">
                    <a:extLst>
                      <a:ext uri="{FF2B5EF4-FFF2-40B4-BE49-F238E27FC236}">
                        <a16:creationId xmlns:a16="http://schemas.microsoft.com/office/drawing/2014/main" id="{A72F580A-0CB5-28A5-F84C-ACC91603436D}"/>
                      </a:ext>
                    </a:extLst>
                  </p:cNvPr>
                  <p:cNvCxnSpPr>
                    <a:cxnSpLocks/>
                    <a:stCxn id="1052" idx="4"/>
                    <a:endCxn id="1052" idx="0"/>
                  </p:cNvCxnSpPr>
                  <p:nvPr/>
                </p:nvCxnSpPr>
                <p:spPr>
                  <a:xfrm flipV="1">
                    <a:off x="3006276" y="3601061"/>
                    <a:ext cx="0" cy="1008000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0A0D60D1-0CBA-C4A8-643B-82473C904D35}"/>
                    </a:ext>
                  </a:extLst>
                </p:cNvPr>
                <p:cNvGrpSpPr/>
                <p:nvPr/>
              </p:nvGrpSpPr>
              <p:grpSpPr>
                <a:xfrm flipH="1">
                  <a:off x="7955020" y="3716900"/>
                  <a:ext cx="470249" cy="473391"/>
                  <a:chOff x="4362451" y="3659398"/>
                  <a:chExt cx="1012461" cy="1017483"/>
                </a:xfrm>
                <a:effectLst/>
              </p:grpSpPr>
              <p:sp>
                <p:nvSpPr>
                  <p:cNvPr id="1058" name="타원 1057">
                    <a:extLst>
                      <a:ext uri="{FF2B5EF4-FFF2-40B4-BE49-F238E27FC236}">
                        <a16:creationId xmlns:a16="http://schemas.microsoft.com/office/drawing/2014/main" id="{D2A9E930-28BC-7B41-1EF5-AB496FA5D9E1}"/>
                      </a:ext>
                    </a:extLst>
                  </p:cNvPr>
                  <p:cNvSpPr/>
                  <p:nvPr/>
                </p:nvSpPr>
                <p:spPr>
                  <a:xfrm>
                    <a:off x="4366912" y="3659398"/>
                    <a:ext cx="1008000" cy="1008000"/>
                  </a:xfrm>
                  <a:prstGeom prst="ellipse">
                    <a:avLst/>
                  </a:prstGeom>
                  <a:noFill/>
                  <a:ln w="92075">
                    <a:solidFill>
                      <a:srgbClr val="009FE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059" name="직선 연결선 1058">
                    <a:extLst>
                      <a:ext uri="{FF2B5EF4-FFF2-40B4-BE49-F238E27FC236}">
                        <a16:creationId xmlns:a16="http://schemas.microsoft.com/office/drawing/2014/main" id="{356498BC-0191-B27C-0A85-DF3D57062A1B}"/>
                      </a:ext>
                    </a:extLst>
                  </p:cNvPr>
                  <p:cNvCxnSpPr/>
                  <p:nvPr/>
                </p:nvCxnSpPr>
                <p:spPr>
                  <a:xfrm>
                    <a:off x="4510069" y="3816499"/>
                    <a:ext cx="712764" cy="712764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0" name="직선 연결선 1059">
                    <a:extLst>
                      <a:ext uri="{FF2B5EF4-FFF2-40B4-BE49-F238E27FC236}">
                        <a16:creationId xmlns:a16="http://schemas.microsoft.com/office/drawing/2014/main" id="{83A175EE-2274-DBED-975C-68C40B64074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510069" y="3816499"/>
                    <a:ext cx="712764" cy="712764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1" name="직선 연결선 1060">
                    <a:extLst>
                      <a:ext uri="{FF2B5EF4-FFF2-40B4-BE49-F238E27FC236}">
                        <a16:creationId xmlns:a16="http://schemas.microsoft.com/office/drawing/2014/main" id="{C94F8B4E-48B4-B66E-7BBA-4FA5CF0798E1}"/>
                      </a:ext>
                    </a:extLst>
                  </p:cNvPr>
                  <p:cNvCxnSpPr/>
                  <p:nvPr/>
                </p:nvCxnSpPr>
                <p:spPr>
                  <a:xfrm>
                    <a:off x="4362451" y="4172881"/>
                    <a:ext cx="1008000" cy="0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2" name="직선 연결선 1061">
                    <a:extLst>
                      <a:ext uri="{FF2B5EF4-FFF2-40B4-BE49-F238E27FC236}">
                        <a16:creationId xmlns:a16="http://schemas.microsoft.com/office/drawing/2014/main" id="{CF9FEED3-B4FE-4A3B-F494-8FB5EEA126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866451" y="3668881"/>
                    <a:ext cx="0" cy="1008000"/>
                  </a:xfrm>
                  <a:prstGeom prst="line">
                    <a:avLst/>
                  </a:prstGeom>
                  <a:ln>
                    <a:solidFill>
                      <a:srgbClr val="009FE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3" name="그룹 1062">
                  <a:extLst>
                    <a:ext uri="{FF2B5EF4-FFF2-40B4-BE49-F238E27FC236}">
                      <a16:creationId xmlns:a16="http://schemas.microsoft.com/office/drawing/2014/main" id="{D5F3C475-FACA-83F6-F2C5-CC13F4D8D294}"/>
                    </a:ext>
                  </a:extLst>
                </p:cNvPr>
                <p:cNvGrpSpPr/>
                <p:nvPr/>
              </p:nvGrpSpPr>
              <p:grpSpPr>
                <a:xfrm rot="873461">
                  <a:off x="8901859" y="3164763"/>
                  <a:ext cx="483708" cy="501746"/>
                  <a:chOff x="2714574" y="-86828"/>
                  <a:chExt cx="5628137" cy="5837872"/>
                </a:xfrm>
              </p:grpSpPr>
              <p:pic>
                <p:nvPicPr>
                  <p:cNvPr id="1064" name="그림 1063">
                    <a:extLst>
                      <a:ext uri="{FF2B5EF4-FFF2-40B4-BE49-F238E27FC236}">
                        <a16:creationId xmlns:a16="http://schemas.microsoft.com/office/drawing/2014/main" id="{895A0230-8866-08FE-E26B-647F2C934E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38347" y1="26249" x2="24303" y2="57917"/>
                                <a14:foregroundMark x1="24303" y1="57917" x2="37649" y2="74090"/>
                                <a14:foregroundMark x1="37649" y1="74090" x2="55677" y2="77731"/>
                                <a14:foregroundMark x1="55677" y1="77731" x2="72610" y2="66892"/>
                                <a14:foregroundMark x1="75896" y1="32430" x2="67231" y2="23963"/>
                                <a14:foregroundMark x1="53287" y1="18882" x2="53287" y2="15749"/>
                                <a14:foregroundMark x1="62649" y1="32430" x2="69920" y2="35563"/>
                                <a14:foregroundMark x1="78586" y1="43438" x2="81873" y2="45385"/>
                                <a14:foregroundMark x1="80179" y1="60119" x2="80179" y2="55546"/>
                                <a14:foregroundMark x1="49701" y1="81541" x2="74801" y2="74767"/>
                                <a14:foregroundMark x1="74801" y1="74767" x2="76892" y2="70279"/>
                                <a14:foregroundMark x1="44024" y1="73074" x2="27590" y2="53345"/>
                                <a14:foregroundMark x1="27590" y1="53345" x2="41335" y2="5359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6235920">
                    <a:off x="4567972" y="-301945"/>
                    <a:ext cx="2440448" cy="2870682"/>
                  </a:xfrm>
                  <a:prstGeom prst="rect">
                    <a:avLst/>
                  </a:prstGeom>
                </p:spPr>
              </p:pic>
              <p:pic>
                <p:nvPicPr>
                  <p:cNvPr id="1065" name="그림 1064">
                    <a:extLst>
                      <a:ext uri="{FF2B5EF4-FFF2-40B4-BE49-F238E27FC236}">
                        <a16:creationId xmlns:a16="http://schemas.microsoft.com/office/drawing/2014/main" id="{FDE5BF27-94FF-D8EB-728F-44E9FD7A08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38347" y1="26249" x2="24303" y2="57917"/>
                                <a14:foregroundMark x1="24303" y1="57917" x2="37649" y2="74090"/>
                                <a14:foregroundMark x1="37649" y1="74090" x2="55677" y2="77731"/>
                                <a14:foregroundMark x1="55677" y1="77731" x2="72610" y2="66892"/>
                                <a14:foregroundMark x1="75896" y1="32430" x2="67231" y2="23963"/>
                                <a14:foregroundMark x1="53287" y1="18882" x2="53287" y2="15749"/>
                                <a14:foregroundMark x1="62649" y1="32430" x2="69920" y2="35563"/>
                                <a14:foregroundMark x1="78586" y1="43438" x2="81873" y2="45385"/>
                                <a14:foregroundMark x1="80179" y1="60119" x2="80179" y2="55546"/>
                                <a14:foregroundMark x1="49701" y1="81541" x2="74801" y2="74767"/>
                                <a14:foregroundMark x1="74801" y1="74767" x2="76892" y2="70279"/>
                                <a14:foregroundMark x1="44024" y1="73074" x2="27590" y2="53345"/>
                                <a14:foregroundMark x1="27590" y1="53345" x2="41335" y2="5359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313734">
                    <a:off x="5902266" y="1260750"/>
                    <a:ext cx="2440445" cy="2870683"/>
                  </a:xfrm>
                  <a:prstGeom prst="rect">
                    <a:avLst/>
                  </a:prstGeom>
                </p:spPr>
              </p:pic>
              <p:pic>
                <p:nvPicPr>
                  <p:cNvPr id="1066" name="그림 1065">
                    <a:extLst>
                      <a:ext uri="{FF2B5EF4-FFF2-40B4-BE49-F238E27FC236}">
                        <a16:creationId xmlns:a16="http://schemas.microsoft.com/office/drawing/2014/main" id="{9535037D-FF83-7189-D2A7-5481927CE5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38347" y1="26249" x2="24303" y2="57917"/>
                                <a14:foregroundMark x1="24303" y1="57917" x2="37649" y2="74090"/>
                                <a14:foregroundMark x1="37649" y1="74090" x2="55677" y2="77731"/>
                                <a14:foregroundMark x1="55677" y1="77731" x2="72610" y2="66892"/>
                                <a14:foregroundMark x1="75896" y1="32430" x2="67231" y2="23963"/>
                                <a14:foregroundMark x1="53287" y1="18882" x2="53287" y2="15749"/>
                                <a14:foregroundMark x1="62649" y1="32430" x2="69920" y2="35563"/>
                                <a14:foregroundMark x1="78586" y1="43438" x2="81873" y2="45385"/>
                                <a14:foregroundMark x1="80179" y1="60119" x2="80179" y2="55546"/>
                                <a14:foregroundMark x1="49701" y1="81541" x2="74801" y2="74767"/>
                                <a14:foregroundMark x1="74801" y1="74767" x2="76892" y2="70279"/>
                                <a14:foregroundMark x1="44024" y1="73074" x2="27590" y2="53345"/>
                                <a14:foregroundMark x1="27590" y1="53345" x2="41335" y2="5359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4901296">
                    <a:off x="4864229" y="3095480"/>
                    <a:ext cx="2440445" cy="2870683"/>
                  </a:xfrm>
                  <a:prstGeom prst="rect">
                    <a:avLst/>
                  </a:prstGeom>
                </p:spPr>
              </p:pic>
              <p:pic>
                <p:nvPicPr>
                  <p:cNvPr id="1067" name="그림 1066">
                    <a:extLst>
                      <a:ext uri="{FF2B5EF4-FFF2-40B4-BE49-F238E27FC236}">
                        <a16:creationId xmlns:a16="http://schemas.microsoft.com/office/drawing/2014/main" id="{77A81B6A-74FE-207E-1E2B-B7300A3290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38347" y1="26249" x2="24303" y2="57917"/>
                                <a14:foregroundMark x1="24303" y1="57917" x2="37649" y2="74090"/>
                                <a14:foregroundMark x1="37649" y1="74090" x2="55677" y2="77731"/>
                                <a14:foregroundMark x1="55677" y1="77731" x2="72610" y2="66892"/>
                                <a14:foregroundMark x1="75896" y1="32430" x2="67231" y2="23963"/>
                                <a14:foregroundMark x1="53287" y1="18882" x2="53287" y2="15749"/>
                                <a14:foregroundMark x1="62649" y1="32430" x2="69920" y2="35563"/>
                                <a14:foregroundMark x1="78586" y1="43438" x2="81873" y2="45385"/>
                                <a14:foregroundMark x1="80179" y1="60119" x2="80179" y2="55546"/>
                                <a14:foregroundMark x1="49701" y1="81541" x2="74801" y2="74767"/>
                                <a14:foregroundMark x1="74801" y1="74767" x2="76892" y2="70279"/>
                                <a14:foregroundMark x1="44024" y1="73074" x2="27590" y2="53345"/>
                                <a14:foregroundMark x1="27590" y1="53345" x2="41335" y2="5359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9154339">
                    <a:off x="2942373" y="2675826"/>
                    <a:ext cx="2440445" cy="2870683"/>
                  </a:xfrm>
                  <a:prstGeom prst="rect">
                    <a:avLst/>
                  </a:prstGeom>
                </p:spPr>
              </p:pic>
              <p:pic>
                <p:nvPicPr>
                  <p:cNvPr id="1068" name="그림 1067">
                    <a:extLst>
                      <a:ext uri="{FF2B5EF4-FFF2-40B4-BE49-F238E27FC236}">
                        <a16:creationId xmlns:a16="http://schemas.microsoft.com/office/drawing/2014/main" id="{481A5556-0357-119D-329C-724AF1E4F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38347" y1="26249" x2="24303" y2="57917"/>
                                <a14:foregroundMark x1="24303" y1="57917" x2="37649" y2="74090"/>
                                <a14:foregroundMark x1="37649" y1="74090" x2="55677" y2="77731"/>
                                <a14:foregroundMark x1="55677" y1="77731" x2="72610" y2="66892"/>
                                <a14:foregroundMark x1="75896" y1="32430" x2="67231" y2="23963"/>
                                <a14:foregroundMark x1="53287" y1="18882" x2="53287" y2="15749"/>
                                <a14:foregroundMark x1="62649" y1="32430" x2="69920" y2="35563"/>
                                <a14:foregroundMark x1="78586" y1="43438" x2="81873" y2="45385"/>
                                <a14:foregroundMark x1="80179" y1="60119" x2="80179" y2="55546"/>
                                <a14:foregroundMark x1="49701" y1="81541" x2="74801" y2="74767"/>
                                <a14:foregroundMark x1="74801" y1="74767" x2="76892" y2="70279"/>
                                <a14:foregroundMark x1="44024" y1="73074" x2="27590" y2="53345"/>
                                <a14:foregroundMark x1="27590" y1="53345" x2="41335" y2="5359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34841">
                    <a:off x="2714574" y="543269"/>
                    <a:ext cx="2440445" cy="2870683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1C76CD-D076-8055-5CB8-4E62B79772F6}"/>
              </a:ext>
            </a:extLst>
          </p:cNvPr>
          <p:cNvSpPr txBox="1"/>
          <p:nvPr/>
        </p:nvSpPr>
        <p:spPr>
          <a:xfrm>
            <a:off x="4938207" y="1918454"/>
            <a:ext cx="2518656" cy="53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rgbClr val="A5DCF5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 하나의 알고리즘 </a:t>
            </a:r>
            <a:endParaRPr lang="ko-KR" altLang="en-US" kern="0" spc="0" dirty="0">
              <a:solidFill>
                <a:srgbClr val="A5DCF5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75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39" grpId="0" animBg="1"/>
      <p:bldP spid="1040" grpId="0" animBg="1"/>
      <p:bldP spid="1041" grpId="0" animBg="1"/>
      <p:bldP spid="3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A2355431-DECF-8FAC-39AE-604B072F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27"/>
            <a:ext cx="12192000" cy="685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C3A99-24BC-5DE7-1274-FEDC2B1E72C2}"/>
              </a:ext>
            </a:extLst>
          </p:cNvPr>
          <p:cNvSpPr/>
          <p:nvPr/>
        </p:nvSpPr>
        <p:spPr>
          <a:xfrm>
            <a:off x="-1" y="0"/>
            <a:ext cx="12191999" cy="68550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71B2-51BE-2BD4-5222-19B3C59FA57D}"/>
              </a:ext>
            </a:extLst>
          </p:cNvPr>
          <p:cNvSpPr txBox="1"/>
          <p:nvPr/>
        </p:nvSpPr>
        <p:spPr>
          <a:xfrm>
            <a:off x="4647846" y="3427536"/>
            <a:ext cx="3241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2634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 </a:t>
            </a:r>
            <a:r>
              <a:rPr lang="en-US" altLang="ko-KR" sz="4000" dirty="0">
                <a:solidFill>
                  <a:srgbClr val="2634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:)</a:t>
            </a:r>
            <a:endParaRPr lang="ko-KR" altLang="en-US" sz="4000" dirty="0">
              <a:solidFill>
                <a:srgbClr val="2634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07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E8FFE7-E0D3-FA7A-D0A2-8513EBDFE652}"/>
              </a:ext>
            </a:extLst>
          </p:cNvPr>
          <p:cNvSpPr/>
          <p:nvPr/>
        </p:nvSpPr>
        <p:spPr>
          <a:xfrm flipH="1">
            <a:off x="0" y="0"/>
            <a:ext cx="1527858" cy="685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CA030-7719-ED9D-868E-B7B2CF511BC8}"/>
              </a:ext>
            </a:extLst>
          </p:cNvPr>
          <p:cNvSpPr txBox="1"/>
          <p:nvPr/>
        </p:nvSpPr>
        <p:spPr>
          <a:xfrm>
            <a:off x="399085" y="700787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28406-B038-5FCC-F9D2-097FE2708539}"/>
              </a:ext>
            </a:extLst>
          </p:cNvPr>
          <p:cNvSpPr txBox="1"/>
          <p:nvPr/>
        </p:nvSpPr>
        <p:spPr>
          <a:xfrm>
            <a:off x="2205701" y="198019"/>
            <a:ext cx="8466158" cy="6494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참고문헌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휴리스틱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P-Median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알고리즘을 이용한 자전거주차장 최적입지선정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박보라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이규진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최기주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공공데이터를 활용한 초등학생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돌봄시설의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최적입지 선정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이지원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김지영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유기윤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양성철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배달노동자를 위한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서울시‘이동노동자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간이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쉼터’최적입지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박해민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김영욱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민경욱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안동현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하성민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황다빈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황성아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스테이션 위치 선정 및 규모 산정을 위한 방법론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박준홍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서울시립대학교 교통관리학과 국내석사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자전거 대여소 입지선정 방법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김학성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이정호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윤택중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고성일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공유자전거 데이터 분석 및 활용방안 연구 세종특별자치시 공유자전거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어울링의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데이터를 적용하여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안세윤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주한나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김소연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조민준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김성환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고양시 공공자전거 스테이션 최적 위치 선정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박태형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박상욱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최완식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따릉이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도입이 서울시 시민들의 버스 이용에 미친 효과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박영준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고려대학교 대학원 경제학과 국내석사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endParaRPr lang="en-US" altLang="ko-KR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춘천시 인구통계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통계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읍면동별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세대 및 인구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전국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초중등학교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위치 표준데이터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 포털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강원도 춘천시 버스정류장 위치정보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 포털</a:t>
            </a: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유통업체 현황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금융기관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도로 건립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도로 시설물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의료기관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공공 체육시설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KOSIS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국가통계포털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아파트 현황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https://www.khan.co.kr/local/Gangwon/article/201810151515021</a:t>
            </a:r>
            <a:r>
              <a:rPr lang="en-US" altLang="ko-KR" sz="1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경향신문</a:t>
            </a:r>
            <a:endParaRPr lang="en-US" altLang="ko-KR" sz="10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80060" marR="0" indent="-480060" algn="just" fontAlgn="base" latinLnBrk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https://www.yna.co.kr/view/AKR20210205048200062?input=1195m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연합뉴스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23108-A1F3-47D9-F024-666CA9A5E67B}"/>
              </a:ext>
            </a:extLst>
          </p:cNvPr>
          <p:cNvSpPr txBox="1"/>
          <p:nvPr/>
        </p:nvSpPr>
        <p:spPr>
          <a:xfrm>
            <a:off x="2205701" y="6523485"/>
            <a:ext cx="6096000" cy="33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marR="0" indent="-480060" algn="just" fontAlgn="base" latinLnBrk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1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https://www.flaticon.com/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일러스트</a:t>
            </a:r>
          </a:p>
        </p:txBody>
      </p:sp>
    </p:spTree>
    <p:extLst>
      <p:ext uri="{BB962C8B-B14F-4D97-AF65-F5344CB8AC3E}">
        <p14:creationId xmlns:p14="http://schemas.microsoft.com/office/powerpoint/2010/main" val="226185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76D89-C081-727A-7317-DDC9545C0C6E}"/>
              </a:ext>
            </a:extLst>
          </p:cNvPr>
          <p:cNvSpPr txBox="1"/>
          <p:nvPr/>
        </p:nvSpPr>
        <p:spPr>
          <a:xfrm>
            <a:off x="4400665" y="3075057"/>
            <a:ext cx="3390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서론 </a:t>
            </a:r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5386EF-84F6-9A89-9A8E-021097EC6257}"/>
              </a:ext>
            </a:extLst>
          </p:cNvPr>
          <p:cNvCxnSpPr>
            <a:cxnSpLocks/>
          </p:cNvCxnSpPr>
          <p:nvPr/>
        </p:nvCxnSpPr>
        <p:spPr>
          <a:xfrm>
            <a:off x="436880" y="6393822"/>
            <a:ext cx="115126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7FD681-167C-A258-6574-D224C1A2C010}"/>
              </a:ext>
            </a:extLst>
          </p:cNvPr>
          <p:cNvSpPr txBox="1"/>
          <p:nvPr/>
        </p:nvSpPr>
        <p:spPr>
          <a:xfrm>
            <a:off x="466752" y="5951619"/>
            <a:ext cx="76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GOAL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F0EF8A2-0069-A810-E1E2-247323D0272C}"/>
              </a:ext>
            </a:extLst>
          </p:cNvPr>
          <p:cNvGrpSpPr/>
          <p:nvPr/>
        </p:nvGrpSpPr>
        <p:grpSpPr>
          <a:xfrm flipH="1">
            <a:off x="10330754" y="5783476"/>
            <a:ext cx="522202" cy="523221"/>
            <a:chOff x="2502276" y="3601061"/>
            <a:chExt cx="1008000" cy="1008000"/>
          </a:xfrm>
          <a:noFill/>
          <a:effectLst/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C335E70-84DA-5486-3E2D-6ECECDF31B11}"/>
                </a:ext>
              </a:extLst>
            </p:cNvPr>
            <p:cNvSpPr/>
            <p:nvPr/>
          </p:nvSpPr>
          <p:spPr>
            <a:xfrm>
              <a:off x="2502276" y="3601061"/>
              <a:ext cx="1008000" cy="1008000"/>
            </a:xfrm>
            <a:prstGeom prst="ellipse">
              <a:avLst/>
            </a:prstGeom>
            <a:grpFill/>
            <a:ln w="1143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2943A80-E26C-609B-7CEB-F6DC369352C5}"/>
                </a:ext>
              </a:extLst>
            </p:cNvPr>
            <p:cNvCxnSpPr>
              <a:stCxn id="35" idx="1"/>
              <a:endCxn id="35" idx="5"/>
            </p:cNvCxnSpPr>
            <p:nvPr/>
          </p:nvCxnSpPr>
          <p:spPr>
            <a:xfrm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831502E-921A-E160-CEA6-B48D1F68E7F8}"/>
                </a:ext>
              </a:extLst>
            </p:cNvPr>
            <p:cNvCxnSpPr>
              <a:stCxn id="35" idx="3"/>
              <a:endCxn id="35" idx="7"/>
            </p:cNvCxnSpPr>
            <p:nvPr/>
          </p:nvCxnSpPr>
          <p:spPr>
            <a:xfrm flipV="1"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5440FBD-E2CF-11E9-7D56-25F98F048BCD}"/>
                </a:ext>
              </a:extLst>
            </p:cNvPr>
            <p:cNvCxnSpPr>
              <a:stCxn id="35" idx="2"/>
              <a:endCxn id="35" idx="6"/>
            </p:cNvCxnSpPr>
            <p:nvPr/>
          </p:nvCxnSpPr>
          <p:spPr>
            <a:xfrm>
              <a:off x="2502276" y="410506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F760B8CF-D4A7-63B4-3C8C-45A0B81A75B3}"/>
                </a:ext>
              </a:extLst>
            </p:cNvPr>
            <p:cNvCxnSpPr>
              <a:stCxn id="35" idx="4"/>
              <a:endCxn id="35" idx="0"/>
            </p:cNvCxnSpPr>
            <p:nvPr/>
          </p:nvCxnSpPr>
          <p:spPr>
            <a:xfrm flipV="1">
              <a:off x="3006276" y="360106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F408223-3BA1-AF50-A84E-EAAE82E2CA0A}"/>
              </a:ext>
            </a:extLst>
          </p:cNvPr>
          <p:cNvGrpSpPr/>
          <p:nvPr/>
        </p:nvGrpSpPr>
        <p:grpSpPr>
          <a:xfrm flipH="1">
            <a:off x="9330080" y="5792808"/>
            <a:ext cx="524513" cy="528143"/>
            <a:chOff x="4362451" y="3659398"/>
            <a:chExt cx="1012461" cy="1017483"/>
          </a:xfrm>
          <a:noFill/>
          <a:effectLst/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6670BED-1B2E-7D9D-02FC-FDD828944B80}"/>
                </a:ext>
              </a:extLst>
            </p:cNvPr>
            <p:cNvSpPr/>
            <p:nvPr/>
          </p:nvSpPr>
          <p:spPr>
            <a:xfrm>
              <a:off x="4366912" y="3659398"/>
              <a:ext cx="1008000" cy="1008000"/>
            </a:xfrm>
            <a:prstGeom prst="ellipse">
              <a:avLst/>
            </a:prstGeom>
            <a:grp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E524AB8-899C-5D77-F386-56BEC73ACFB8}"/>
                </a:ext>
              </a:extLst>
            </p:cNvPr>
            <p:cNvCxnSpPr/>
            <p:nvPr/>
          </p:nvCxnSpPr>
          <p:spPr>
            <a:xfrm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B8E087C-5FB4-3FB4-01C9-9003EE163057}"/>
                </a:ext>
              </a:extLst>
            </p:cNvPr>
            <p:cNvCxnSpPr/>
            <p:nvPr/>
          </p:nvCxnSpPr>
          <p:spPr>
            <a:xfrm flipV="1"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71AA480-1D16-48E2-53B7-EC1092F2A406}"/>
                </a:ext>
              </a:extLst>
            </p:cNvPr>
            <p:cNvCxnSpPr/>
            <p:nvPr/>
          </p:nvCxnSpPr>
          <p:spPr>
            <a:xfrm>
              <a:off x="4362451" y="417288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E17BB42-70EF-BA6B-F414-7B73DE57376B}"/>
                </a:ext>
              </a:extLst>
            </p:cNvPr>
            <p:cNvCxnSpPr/>
            <p:nvPr/>
          </p:nvCxnSpPr>
          <p:spPr>
            <a:xfrm flipV="1">
              <a:off x="4866451" y="366888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27CD97C-013D-2396-4D07-D299D00CEEBC}"/>
              </a:ext>
            </a:extLst>
          </p:cNvPr>
          <p:cNvGrpSpPr/>
          <p:nvPr/>
        </p:nvGrpSpPr>
        <p:grpSpPr>
          <a:xfrm>
            <a:off x="9604906" y="5485031"/>
            <a:ext cx="955668" cy="572298"/>
            <a:chOff x="2315839" y="3246360"/>
            <a:chExt cx="1893477" cy="1102550"/>
          </a:xfrm>
          <a:noFill/>
          <a:effectLst/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7D5D92A-D45A-B6ED-B353-E24CD566E26B}"/>
                </a:ext>
              </a:extLst>
            </p:cNvPr>
            <p:cNvGrpSpPr/>
            <p:nvPr/>
          </p:nvGrpSpPr>
          <p:grpSpPr>
            <a:xfrm>
              <a:off x="2315839" y="3246360"/>
              <a:ext cx="1893477" cy="1102550"/>
              <a:chOff x="2315839" y="3246360"/>
              <a:chExt cx="1893477" cy="1102550"/>
            </a:xfrm>
            <a:grpFill/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8F031FDD-7736-44F3-AB66-0B80048A60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9728" y="4348910"/>
                <a:ext cx="979588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993C97C-45A8-5549-584C-734C3971D9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576" y="3649265"/>
                <a:ext cx="330128" cy="69878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6AAB933-3B53-E280-9500-FB7DADB439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728" y="3677478"/>
                <a:ext cx="439212" cy="670567"/>
              </a:xfrm>
              <a:prstGeom prst="line">
                <a:avLst/>
              </a:prstGeom>
              <a:grpFill/>
              <a:ln w="136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5E80DB64-A807-29DB-DC47-84F35F0D2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791" y="3703769"/>
                <a:ext cx="439767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9D84499-180A-E3D5-4DB5-1CEBF7DFE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5839" y="3246360"/>
                <a:ext cx="871396" cy="1078966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2790DCA-0184-4DAE-D8F3-A251872BCB5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235" y="3246360"/>
              <a:ext cx="325473" cy="0"/>
            </a:xfrm>
            <a:prstGeom prst="line">
              <a:avLst/>
            </a:prstGeom>
            <a:grpFill/>
            <a:ln w="1365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35EA2AD-1732-D91B-4A2A-79DD35D0943C}"/>
              </a:ext>
            </a:extLst>
          </p:cNvPr>
          <p:cNvSpPr txBox="1"/>
          <p:nvPr/>
        </p:nvSpPr>
        <p:spPr>
          <a:xfrm>
            <a:off x="11057680" y="6024490"/>
            <a:ext cx="87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START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16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32D3A4-5FD5-A0BD-0ECF-E4B02354D4FA}"/>
              </a:ext>
            </a:extLst>
          </p:cNvPr>
          <p:cNvGrpSpPr/>
          <p:nvPr/>
        </p:nvGrpSpPr>
        <p:grpSpPr>
          <a:xfrm>
            <a:off x="7091557" y="1867143"/>
            <a:ext cx="4465322" cy="3123714"/>
            <a:chOff x="7498901" y="2113941"/>
            <a:chExt cx="3843900" cy="259013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1C6D3B4-E01B-24FB-EC14-DDE254744425}"/>
                </a:ext>
              </a:extLst>
            </p:cNvPr>
            <p:cNvGrpSpPr/>
            <p:nvPr/>
          </p:nvGrpSpPr>
          <p:grpSpPr>
            <a:xfrm>
              <a:off x="7498901" y="2513108"/>
              <a:ext cx="3843900" cy="2190971"/>
              <a:chOff x="7498901" y="2513108"/>
              <a:chExt cx="3843900" cy="219097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B628B31-BEF9-E19E-419E-36A26425D445}"/>
                  </a:ext>
                </a:extLst>
              </p:cNvPr>
              <p:cNvSpPr/>
              <p:nvPr/>
            </p:nvSpPr>
            <p:spPr>
              <a:xfrm rot="21384944">
                <a:off x="7498901" y="2513108"/>
                <a:ext cx="3769374" cy="2068474"/>
              </a:xfrm>
              <a:prstGeom prst="rect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51B2546-512E-DF36-EB7F-210CE29C7BDB}"/>
                  </a:ext>
                </a:extLst>
              </p:cNvPr>
              <p:cNvSpPr/>
              <p:nvPr/>
            </p:nvSpPr>
            <p:spPr>
              <a:xfrm>
                <a:off x="7584558" y="2637612"/>
                <a:ext cx="3758243" cy="2066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Picture 2" descr="버스 일러스트">
              <a:extLst>
                <a:ext uri="{FF2B5EF4-FFF2-40B4-BE49-F238E27FC236}">
                  <a16:creationId xmlns:a16="http://schemas.microsoft.com/office/drawing/2014/main" id="{86BE8D5B-D031-C77C-24C2-67D7F05A1E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3" t="10000" r="5035" b="58883"/>
            <a:stretch/>
          </p:blipFill>
          <p:spPr bwMode="auto">
            <a:xfrm>
              <a:off x="7584558" y="2113941"/>
              <a:ext cx="1666037" cy="566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75" name="TextBox 6174">
            <a:extLst>
              <a:ext uri="{FF2B5EF4-FFF2-40B4-BE49-F238E27FC236}">
                <a16:creationId xmlns:a16="http://schemas.microsoft.com/office/drawing/2014/main" id="{441363FB-205C-4506-3DC0-964059EA0C26}"/>
              </a:ext>
            </a:extLst>
          </p:cNvPr>
          <p:cNvSpPr txBox="1"/>
          <p:nvPr/>
        </p:nvSpPr>
        <p:spPr>
          <a:xfrm>
            <a:off x="666279" y="222270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서론</a:t>
            </a:r>
            <a:r>
              <a:rPr lang="en-US" altLang="ko-KR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0EF6B27-3ED2-08FB-8C18-469CA0606CB9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6177" name="TextBox 6176">
            <a:extLst>
              <a:ext uri="{FF2B5EF4-FFF2-40B4-BE49-F238E27FC236}">
                <a16:creationId xmlns:a16="http://schemas.microsoft.com/office/drawing/2014/main" id="{64126C45-9F0A-74D8-08BD-AD10F459D042}"/>
              </a:ext>
            </a:extLst>
          </p:cNvPr>
          <p:cNvSpPr txBox="1"/>
          <p:nvPr/>
        </p:nvSpPr>
        <p:spPr>
          <a:xfrm>
            <a:off x="3161054" y="299213"/>
            <a:ext cx="382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 및 필요성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목표  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프로세스 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7FADF3C-69F9-DA44-4C79-3BE036766BF4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56" name="그룹 6155">
            <a:extLst>
              <a:ext uri="{FF2B5EF4-FFF2-40B4-BE49-F238E27FC236}">
                <a16:creationId xmlns:a16="http://schemas.microsoft.com/office/drawing/2014/main" id="{AB633017-B16C-5C6C-A497-70D1C4F864E5}"/>
              </a:ext>
            </a:extLst>
          </p:cNvPr>
          <p:cNvGrpSpPr/>
          <p:nvPr/>
        </p:nvGrpSpPr>
        <p:grpSpPr>
          <a:xfrm>
            <a:off x="1340700" y="1119148"/>
            <a:ext cx="4755299" cy="3274305"/>
            <a:chOff x="1879750" y="2224575"/>
            <a:chExt cx="1976574" cy="1390326"/>
          </a:xfrm>
        </p:grpSpPr>
        <p:grpSp>
          <p:nvGrpSpPr>
            <p:cNvPr id="6157" name="그룹 6156">
              <a:extLst>
                <a:ext uri="{FF2B5EF4-FFF2-40B4-BE49-F238E27FC236}">
                  <a16:creationId xmlns:a16="http://schemas.microsoft.com/office/drawing/2014/main" id="{E5D81AC9-189B-C336-26B4-1A1231E9186E}"/>
                </a:ext>
              </a:extLst>
            </p:cNvPr>
            <p:cNvGrpSpPr/>
            <p:nvPr/>
          </p:nvGrpSpPr>
          <p:grpSpPr>
            <a:xfrm>
              <a:off x="1879750" y="2224575"/>
              <a:ext cx="1954611" cy="1390326"/>
              <a:chOff x="1374776" y="2444494"/>
              <a:chExt cx="1954611" cy="1390326"/>
            </a:xfrm>
          </p:grpSpPr>
          <p:pic>
            <p:nvPicPr>
              <p:cNvPr id="6159" name="Picture 6">
                <a:extLst>
                  <a:ext uri="{FF2B5EF4-FFF2-40B4-BE49-F238E27FC236}">
                    <a16:creationId xmlns:a16="http://schemas.microsoft.com/office/drawing/2014/main" id="{CEBF473E-B843-5890-DE17-F59A7920D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4776" y="2633991"/>
                <a:ext cx="1954611" cy="1200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60" name="TextBox 6159">
                <a:extLst>
                  <a:ext uri="{FF2B5EF4-FFF2-40B4-BE49-F238E27FC236}">
                    <a16:creationId xmlns:a16="http://schemas.microsoft.com/office/drawing/2014/main" id="{0A24F609-9653-AA4B-2812-F4E42C5BA7DF}"/>
                  </a:ext>
                </a:extLst>
              </p:cNvPr>
              <p:cNvSpPr txBox="1"/>
              <p:nvPr/>
            </p:nvSpPr>
            <p:spPr>
              <a:xfrm>
                <a:off x="1424972" y="2444494"/>
                <a:ext cx="1562517" cy="156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i="0" dirty="0">
                    <a:solidFill>
                      <a:srgbClr val="00206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KoPubWorld돋움체 Light" panose="00000300000000000000" pitchFamily="2" charset="-127"/>
                  </a:rPr>
                  <a:t>| </a:t>
                </a:r>
                <a:r>
                  <a:rPr lang="ko-KR" altLang="en-US" b="1" i="0" dirty="0">
                    <a:solidFill>
                      <a:srgbClr val="002060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KoPubWorld돋움체 Light" panose="00000300000000000000" pitchFamily="2" charset="-127"/>
                  </a:rPr>
                  <a:t>춘천시 대중교통 이용만족도 </a:t>
                </a:r>
              </a:p>
            </p:txBody>
          </p:sp>
        </p:grpSp>
        <p:sp>
          <p:nvSpPr>
            <p:cNvPr id="6158" name="TextBox 6157">
              <a:extLst>
                <a:ext uri="{FF2B5EF4-FFF2-40B4-BE49-F238E27FC236}">
                  <a16:creationId xmlns:a16="http://schemas.microsoft.com/office/drawing/2014/main" id="{B2346366-879D-DF00-3206-AB1641AE89EE}"/>
                </a:ext>
              </a:extLst>
            </p:cNvPr>
            <p:cNvSpPr txBox="1"/>
            <p:nvPr/>
          </p:nvSpPr>
          <p:spPr>
            <a:xfrm>
              <a:off x="3074788" y="2249831"/>
              <a:ext cx="781536" cy="104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KoPubWorld돋움체 Light" panose="00000300000000000000" pitchFamily="2" charset="-127"/>
                </a:rPr>
                <a:t>*  2021</a:t>
              </a:r>
              <a:r>
                <a:rPr lang="ko-KR" altLang="en-US" sz="10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KoPubWorld돋움체 Light" panose="00000300000000000000" pitchFamily="2" charset="-127"/>
                </a:rPr>
                <a:t>년 춘천시사회조사보고서</a:t>
              </a:r>
              <a:endParaRPr lang="ko-KR" altLang="en-US" sz="1000" i="0" dirty="0">
                <a:solidFill>
                  <a:srgbClr val="00206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174" name="TextBox 6173">
            <a:extLst>
              <a:ext uri="{FF2B5EF4-FFF2-40B4-BE49-F238E27FC236}">
                <a16:creationId xmlns:a16="http://schemas.microsoft.com/office/drawing/2014/main" id="{3C8BCE48-F987-57D9-9CC5-A3EDFC19EC9F}"/>
              </a:ext>
            </a:extLst>
          </p:cNvPr>
          <p:cNvSpPr txBox="1"/>
          <p:nvPr/>
        </p:nvSpPr>
        <p:spPr>
          <a:xfrm>
            <a:off x="7767136" y="3670846"/>
            <a:ext cx="3232906" cy="92333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생활 인프라 중 대중교통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접근성 </a:t>
            </a:r>
            <a:r>
              <a:rPr lang="ko-KR" altLang="en-US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만족도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보통 이하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대중교통의 접근성 </a:t>
            </a:r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</a:t>
            </a:r>
            <a:endParaRPr lang="ko-KR" altLang="en-US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78" name="TextBox 6177">
            <a:extLst>
              <a:ext uri="{FF2B5EF4-FFF2-40B4-BE49-F238E27FC236}">
                <a16:creationId xmlns:a16="http://schemas.microsoft.com/office/drawing/2014/main" id="{F1C1CD62-7C50-96F3-9DBB-ABC16FFDA6D5}"/>
              </a:ext>
            </a:extLst>
          </p:cNvPr>
          <p:cNvSpPr txBox="1"/>
          <p:nvPr/>
        </p:nvSpPr>
        <p:spPr>
          <a:xfrm>
            <a:off x="7744299" y="2978306"/>
            <a:ext cx="3534942" cy="646331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대중교통의 시민의 만족도 </a:t>
            </a:r>
            <a:r>
              <a:rPr lang="en-US" altLang="ko-KR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시내버스의 만족도는 최하위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5855F9-1B8C-5B91-1766-0D924CAA441B}"/>
              </a:ext>
            </a:extLst>
          </p:cNvPr>
          <p:cNvGrpSpPr/>
          <p:nvPr/>
        </p:nvGrpSpPr>
        <p:grpSpPr>
          <a:xfrm>
            <a:off x="1237366" y="5077146"/>
            <a:ext cx="5747632" cy="1375118"/>
            <a:chOff x="1237366" y="5088202"/>
            <a:chExt cx="5747632" cy="1375118"/>
          </a:xfrm>
        </p:grpSpPr>
        <p:pic>
          <p:nvPicPr>
            <p:cNvPr id="6161" name="그림 6160">
              <a:extLst>
                <a:ext uri="{FF2B5EF4-FFF2-40B4-BE49-F238E27FC236}">
                  <a16:creationId xmlns:a16="http://schemas.microsoft.com/office/drawing/2014/main" id="{1FFD81DB-0674-6AE7-8578-314338EF6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9533"/>
            <a:stretch/>
          </p:blipFill>
          <p:spPr>
            <a:xfrm>
              <a:off x="1237366" y="5088202"/>
              <a:ext cx="5747632" cy="137511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50BCB9-A626-F4C2-210E-B64A42B76593}"/>
                </a:ext>
              </a:extLst>
            </p:cNvPr>
            <p:cNvSpPr txBox="1"/>
            <p:nvPr/>
          </p:nvSpPr>
          <p:spPr>
            <a:xfrm>
              <a:off x="3703886" y="5123887"/>
              <a:ext cx="3090235" cy="2871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l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50" kern="0" spc="0" dirty="0">
                  <a:solidFill>
                    <a:srgbClr val="00206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* 2021</a:t>
              </a:r>
              <a:r>
                <a:rPr lang="ko-KR" altLang="en-US" sz="1050" kern="0" spc="0" dirty="0">
                  <a:solidFill>
                    <a:srgbClr val="00206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춘천시민 행복도 측정을 위한 연구보고서</a:t>
              </a:r>
            </a:p>
          </p:txBody>
        </p:sp>
      </p:grpSp>
      <p:sp>
        <p:nvSpPr>
          <p:cNvPr id="6162" name="직사각형 6161">
            <a:extLst>
              <a:ext uri="{FF2B5EF4-FFF2-40B4-BE49-F238E27FC236}">
                <a16:creationId xmlns:a16="http://schemas.microsoft.com/office/drawing/2014/main" id="{BA1C39C9-98DD-AC05-DB0F-09B02A2A69AB}"/>
              </a:ext>
            </a:extLst>
          </p:cNvPr>
          <p:cNvSpPr/>
          <p:nvPr/>
        </p:nvSpPr>
        <p:spPr>
          <a:xfrm>
            <a:off x="1461463" y="5470322"/>
            <a:ext cx="4484846" cy="294383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1224CF-D5BD-75C3-FF0A-3126EF57DA53}"/>
              </a:ext>
            </a:extLst>
          </p:cNvPr>
          <p:cNvSpPr/>
          <p:nvPr/>
        </p:nvSpPr>
        <p:spPr>
          <a:xfrm>
            <a:off x="2977515" y="2118360"/>
            <a:ext cx="472440" cy="2063493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CEBBC-5634-6100-96E5-80FD135279DC}"/>
              </a:ext>
            </a:extLst>
          </p:cNvPr>
          <p:cNvSpPr txBox="1"/>
          <p:nvPr/>
        </p:nvSpPr>
        <p:spPr>
          <a:xfrm>
            <a:off x="1799644" y="2919528"/>
            <a:ext cx="3536546" cy="338554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r>
              <a:rPr lang="ko-KR" altLang="en-US" sz="1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대중교통 중 </a:t>
            </a:r>
            <a:r>
              <a:rPr lang="ko-KR" altLang="en-US" sz="16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시내버스 이용만족도 </a:t>
            </a:r>
            <a:r>
              <a:rPr lang="en-US" altLang="ko-KR" sz="16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2.4</a:t>
            </a:r>
            <a:endParaRPr lang="ko-KR" altLang="en-US" sz="1600" dirty="0">
              <a:solidFill>
                <a:srgbClr val="009F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8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" grpId="0" animBg="1"/>
      <p:bldP spid="6178" grpId="0" animBg="1"/>
      <p:bldP spid="61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TextBox 6174">
            <a:extLst>
              <a:ext uri="{FF2B5EF4-FFF2-40B4-BE49-F238E27FC236}">
                <a16:creationId xmlns:a16="http://schemas.microsoft.com/office/drawing/2014/main" id="{441363FB-205C-4506-3DC0-964059EA0C26}"/>
              </a:ext>
            </a:extLst>
          </p:cNvPr>
          <p:cNvSpPr txBox="1"/>
          <p:nvPr/>
        </p:nvSpPr>
        <p:spPr>
          <a:xfrm>
            <a:off x="666279" y="222270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0EF6B27-3ED2-08FB-8C18-469CA0606CB9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6177" name="TextBox 6176">
            <a:extLst>
              <a:ext uri="{FF2B5EF4-FFF2-40B4-BE49-F238E27FC236}">
                <a16:creationId xmlns:a16="http://schemas.microsoft.com/office/drawing/2014/main" id="{64126C45-9F0A-74D8-08BD-AD10F459D042}"/>
              </a:ext>
            </a:extLst>
          </p:cNvPr>
          <p:cNvSpPr txBox="1"/>
          <p:nvPr/>
        </p:nvSpPr>
        <p:spPr>
          <a:xfrm>
            <a:off x="3161054" y="299213"/>
            <a:ext cx="382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 및 필요성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목표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프로세스 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7FADF3C-69F9-DA44-4C79-3BE036766BF4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6DFDC0-3B36-ADF9-EF3B-7384BD69CD7F}"/>
              </a:ext>
            </a:extLst>
          </p:cNvPr>
          <p:cNvGrpSpPr/>
          <p:nvPr/>
        </p:nvGrpSpPr>
        <p:grpSpPr>
          <a:xfrm>
            <a:off x="1232177" y="1160853"/>
            <a:ext cx="3891316" cy="894960"/>
            <a:chOff x="519064" y="2605884"/>
            <a:chExt cx="3891316" cy="89496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96BDC2C-53DD-7C69-01DE-D93273783C77}"/>
                </a:ext>
              </a:extLst>
            </p:cNvPr>
            <p:cNvSpPr/>
            <p:nvPr/>
          </p:nvSpPr>
          <p:spPr>
            <a:xfrm>
              <a:off x="519064" y="2605884"/>
              <a:ext cx="3891316" cy="8949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5DCF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323DAB-44FD-C98E-3A16-732B9B5766B3}"/>
                </a:ext>
              </a:extLst>
            </p:cNvPr>
            <p:cNvSpPr txBox="1"/>
            <p:nvPr/>
          </p:nvSpPr>
          <p:spPr>
            <a:xfrm>
              <a:off x="909045" y="2793864"/>
              <a:ext cx="3368454" cy="58477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시내버스 노선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51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만에 전면개편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“… 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내년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월부터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90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 노선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40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개로 줄여</a:t>
              </a:r>
              <a:endParaRPr lang="ko-KR" altLang="en-US" sz="16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C2A545-8E06-3348-9D8D-819963CB306B}"/>
              </a:ext>
            </a:extLst>
          </p:cNvPr>
          <p:cNvGrpSpPr/>
          <p:nvPr/>
        </p:nvGrpSpPr>
        <p:grpSpPr>
          <a:xfrm>
            <a:off x="1297761" y="2791252"/>
            <a:ext cx="3843900" cy="3551336"/>
            <a:chOff x="857850" y="2811364"/>
            <a:chExt cx="3843900" cy="355133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660C729-FA75-3E64-AC71-318D92C7AFA9}"/>
                </a:ext>
              </a:extLst>
            </p:cNvPr>
            <p:cNvGrpSpPr/>
            <p:nvPr/>
          </p:nvGrpSpPr>
          <p:grpSpPr>
            <a:xfrm>
              <a:off x="857850" y="2811364"/>
              <a:ext cx="3843900" cy="3551336"/>
              <a:chOff x="6096000" y="2725161"/>
              <a:chExt cx="3843900" cy="3551336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2E1C9C7-28E8-0E64-5F82-4EACA7839A52}"/>
                  </a:ext>
                </a:extLst>
              </p:cNvPr>
              <p:cNvGrpSpPr/>
              <p:nvPr/>
            </p:nvGrpSpPr>
            <p:grpSpPr>
              <a:xfrm>
                <a:off x="6096000" y="2725161"/>
                <a:ext cx="3843900" cy="3551336"/>
                <a:chOff x="7498901" y="2513108"/>
                <a:chExt cx="3843900" cy="3551336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CB320ECF-DE9A-DF83-A4C6-7821B66A7E99}"/>
                    </a:ext>
                  </a:extLst>
                </p:cNvPr>
                <p:cNvSpPr/>
                <p:nvPr/>
              </p:nvSpPr>
              <p:spPr>
                <a:xfrm rot="21384944">
                  <a:off x="7498901" y="2513108"/>
                  <a:ext cx="3769374" cy="2068474"/>
                </a:xfrm>
                <a:prstGeom prst="rect">
                  <a:avLst/>
                </a:prstGeom>
                <a:solidFill>
                  <a:srgbClr val="009F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8359FF6-D9E4-85AB-CF3E-B70379C2C70A}"/>
                    </a:ext>
                  </a:extLst>
                </p:cNvPr>
                <p:cNvSpPr/>
                <p:nvPr/>
              </p:nvSpPr>
              <p:spPr>
                <a:xfrm>
                  <a:off x="7584558" y="2637612"/>
                  <a:ext cx="3758243" cy="3426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DC0E8-5449-8788-46A8-4543A818ACA8}"/>
                  </a:ext>
                </a:extLst>
              </p:cNvPr>
              <p:cNvSpPr txBox="1"/>
              <p:nvPr/>
            </p:nvSpPr>
            <p:spPr>
              <a:xfrm>
                <a:off x="6512362" y="3127642"/>
                <a:ext cx="3316050" cy="646331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춘천 시내버스 개편 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년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.. </a:t>
                </a:r>
              </a:p>
              <a:p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“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혼란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i="1" dirty="0" err="1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노답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” 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이용 포기한 시민들 </a:t>
                </a:r>
                <a:endParaRPr lang="ko-KR" altLang="en-US" i="1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B49B3B-093C-64AA-E377-FE360CA777D5}"/>
                  </a:ext>
                </a:extLst>
              </p:cNvPr>
              <p:cNvSpPr txBox="1"/>
              <p:nvPr/>
            </p:nvSpPr>
            <p:spPr>
              <a:xfrm>
                <a:off x="6659898" y="3876467"/>
                <a:ext cx="2990935" cy="646331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56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년 만의 변화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…</a:t>
                </a:r>
              </a:p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“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배차간격 늘고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빙빙 돌아가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“ 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불만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…</a:t>
                </a:r>
              </a:p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춘천시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“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불편 해소 노력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＂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C23698E-35F9-48EF-FDB5-99D8BD4E3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17" t="29221" r="36112" b="33876"/>
            <a:stretch/>
          </p:blipFill>
          <p:spPr>
            <a:xfrm>
              <a:off x="1686802" y="4764497"/>
              <a:ext cx="2173579" cy="133125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7BF4AA6-8693-AD1A-A0BD-C2AB9B41C481}"/>
                </a:ext>
              </a:extLst>
            </p:cNvPr>
            <p:cNvSpPr/>
            <p:nvPr/>
          </p:nvSpPr>
          <p:spPr>
            <a:xfrm>
              <a:off x="1648970" y="4764497"/>
              <a:ext cx="2187134" cy="133125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0B970A-BA30-694E-34B0-7B13E2A903E1}"/>
              </a:ext>
            </a:extLst>
          </p:cNvPr>
          <p:cNvGrpSpPr/>
          <p:nvPr/>
        </p:nvGrpSpPr>
        <p:grpSpPr>
          <a:xfrm rot="5400000">
            <a:off x="3063174" y="2168358"/>
            <a:ext cx="398730" cy="484632"/>
            <a:chOff x="4050602" y="3179727"/>
            <a:chExt cx="610826" cy="484632"/>
          </a:xfrm>
        </p:grpSpPr>
        <p:sp>
          <p:nvSpPr>
            <p:cNvPr id="33" name="화살표: 갈매기형 수장 32">
              <a:extLst>
                <a:ext uri="{FF2B5EF4-FFF2-40B4-BE49-F238E27FC236}">
                  <a16:creationId xmlns:a16="http://schemas.microsoft.com/office/drawing/2014/main" id="{8364D208-6524-97E1-67A8-01C07118D91E}"/>
                </a:ext>
              </a:extLst>
            </p:cNvPr>
            <p:cNvSpPr/>
            <p:nvPr/>
          </p:nvSpPr>
          <p:spPr>
            <a:xfrm>
              <a:off x="4050602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갈매기형 수장 33">
              <a:extLst>
                <a:ext uri="{FF2B5EF4-FFF2-40B4-BE49-F238E27FC236}">
                  <a16:creationId xmlns:a16="http://schemas.microsoft.com/office/drawing/2014/main" id="{3AFB4D22-1519-F5F4-21DD-8944EB20E5AE}"/>
                </a:ext>
              </a:extLst>
            </p:cNvPr>
            <p:cNvSpPr/>
            <p:nvPr/>
          </p:nvSpPr>
          <p:spPr>
            <a:xfrm>
              <a:off x="4356015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191" name="TextBox 6190">
            <a:extLst>
              <a:ext uri="{FF2B5EF4-FFF2-40B4-BE49-F238E27FC236}">
                <a16:creationId xmlns:a16="http://schemas.microsoft.com/office/drawing/2014/main" id="{A40DA848-CE37-833D-3DAE-C9CA30AA8DFD}"/>
              </a:ext>
            </a:extLst>
          </p:cNvPr>
          <p:cNvSpPr txBox="1"/>
          <p:nvPr/>
        </p:nvSpPr>
        <p:spPr>
          <a:xfrm>
            <a:off x="1584265" y="4958483"/>
            <a:ext cx="3444240" cy="584775"/>
          </a:xfrm>
          <a:prstGeom prst="rect">
            <a:avLst/>
          </a:prstGeom>
          <a:solidFill>
            <a:schemeClr val="tx1">
              <a:alpha val="8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3200" kern="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대중교통 개선 시급</a:t>
            </a:r>
            <a:endParaRPr lang="en-US" altLang="ko-KR" sz="3200" kern="0" dirty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2F8ECF-9275-A431-9B54-9C7D51F4AF38}"/>
              </a:ext>
            </a:extLst>
          </p:cNvPr>
          <p:cNvGrpSpPr/>
          <p:nvPr/>
        </p:nvGrpSpPr>
        <p:grpSpPr>
          <a:xfrm>
            <a:off x="5482651" y="5071945"/>
            <a:ext cx="5125084" cy="599677"/>
            <a:chOff x="5482651" y="5071945"/>
            <a:chExt cx="5125084" cy="599677"/>
          </a:xfrm>
        </p:grpSpPr>
        <p:sp>
          <p:nvSpPr>
            <p:cNvPr id="6179" name="TextBox 6178">
              <a:extLst>
                <a:ext uri="{FF2B5EF4-FFF2-40B4-BE49-F238E27FC236}">
                  <a16:creationId xmlns:a16="http://schemas.microsoft.com/office/drawing/2014/main" id="{79C6E57E-35D5-8326-EC4A-DCF494C0AB3B}"/>
                </a:ext>
              </a:extLst>
            </p:cNvPr>
            <p:cNvSpPr txBox="1"/>
            <p:nvPr/>
          </p:nvSpPr>
          <p:spPr>
            <a:xfrm>
              <a:off x="7048915" y="5148402"/>
              <a:ext cx="3558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kern="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새로운 교통 인프라 도입  </a:t>
              </a:r>
              <a:endParaRPr lang="en-US" altLang="ko-KR" sz="2800" kern="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194" name="그룹 6193">
              <a:extLst>
                <a:ext uri="{FF2B5EF4-FFF2-40B4-BE49-F238E27FC236}">
                  <a16:creationId xmlns:a16="http://schemas.microsoft.com/office/drawing/2014/main" id="{FB4D068A-763B-1AD3-5C84-AF026ACC8B50}"/>
                </a:ext>
              </a:extLst>
            </p:cNvPr>
            <p:cNvGrpSpPr/>
            <p:nvPr/>
          </p:nvGrpSpPr>
          <p:grpSpPr>
            <a:xfrm>
              <a:off x="5482651" y="5071945"/>
              <a:ext cx="502633" cy="567674"/>
              <a:chOff x="5644853" y="3476496"/>
              <a:chExt cx="597023" cy="488460"/>
            </a:xfrm>
          </p:grpSpPr>
          <p:sp>
            <p:nvSpPr>
              <p:cNvPr id="6192" name="화살표: 갈매기형 수장 6191">
                <a:extLst>
                  <a:ext uri="{FF2B5EF4-FFF2-40B4-BE49-F238E27FC236}">
                    <a16:creationId xmlns:a16="http://schemas.microsoft.com/office/drawing/2014/main" id="{84C48E08-F348-5C57-16BA-544CD1EDD1E2}"/>
                  </a:ext>
                </a:extLst>
              </p:cNvPr>
              <p:cNvSpPr/>
              <p:nvPr/>
            </p:nvSpPr>
            <p:spPr>
              <a:xfrm>
                <a:off x="5644853" y="3480324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93" name="화살표: 갈매기형 수장 6192">
                <a:extLst>
                  <a:ext uri="{FF2B5EF4-FFF2-40B4-BE49-F238E27FC236}">
                    <a16:creationId xmlns:a16="http://schemas.microsoft.com/office/drawing/2014/main" id="{BCAA5F40-698E-B072-39C9-E6561301A915}"/>
                  </a:ext>
                </a:extLst>
              </p:cNvPr>
              <p:cNvSpPr/>
              <p:nvPr/>
            </p:nvSpPr>
            <p:spPr>
              <a:xfrm>
                <a:off x="5925974" y="3476496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A71602-F4F9-2A07-F967-DDEB585D8E19}"/>
              </a:ext>
            </a:extLst>
          </p:cNvPr>
          <p:cNvGrpSpPr/>
          <p:nvPr/>
        </p:nvGrpSpPr>
        <p:grpSpPr>
          <a:xfrm>
            <a:off x="5649399" y="3015764"/>
            <a:ext cx="5718626" cy="1613407"/>
            <a:chOff x="5649399" y="3015764"/>
            <a:chExt cx="5718626" cy="1613407"/>
          </a:xfrm>
        </p:grpSpPr>
        <p:sp>
          <p:nvSpPr>
            <p:cNvPr id="6174" name="TextBox 6173">
              <a:extLst>
                <a:ext uri="{FF2B5EF4-FFF2-40B4-BE49-F238E27FC236}">
                  <a16:creationId xmlns:a16="http://schemas.microsoft.com/office/drawing/2014/main" id="{7854D3F6-0B73-0EE7-4B82-45F3807B2E51}"/>
                </a:ext>
              </a:extLst>
            </p:cNvPr>
            <p:cNvSpPr txBox="1"/>
            <p:nvPr/>
          </p:nvSpPr>
          <p:spPr>
            <a:xfrm>
              <a:off x="5649399" y="3015764"/>
              <a:ext cx="5718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buFont typeface="Wingdings" panose="05000000000000000000" pitchFamily="2" charset="2"/>
                <a:buChar char="ü"/>
              </a:pP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공공 자전거 도입</a:t>
              </a:r>
              <a:r>
                <a:rPr lang="en-US" altLang="ko-KR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altLang="ko-KR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활성화</a:t>
              </a:r>
              <a:r>
                <a:rPr lang="ko-KR" altLang="en-US" sz="3600" kern="0" spc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3600" kern="0" spc="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F9CEE85-28B9-19E5-5E43-73C5CAD13F53}"/>
                </a:ext>
              </a:extLst>
            </p:cNvPr>
            <p:cNvGrpSpPr/>
            <p:nvPr/>
          </p:nvGrpSpPr>
          <p:grpSpPr>
            <a:xfrm rot="16200000">
              <a:off x="8609913" y="4094018"/>
              <a:ext cx="502633" cy="567674"/>
              <a:chOff x="5644853" y="3476496"/>
              <a:chExt cx="597023" cy="488460"/>
            </a:xfrm>
          </p:grpSpPr>
          <p:sp>
            <p:nvSpPr>
              <p:cNvPr id="9" name="화살표: 갈매기형 수장 8">
                <a:extLst>
                  <a:ext uri="{FF2B5EF4-FFF2-40B4-BE49-F238E27FC236}">
                    <a16:creationId xmlns:a16="http://schemas.microsoft.com/office/drawing/2014/main" id="{EC070CC7-48DF-C2C3-E451-735B890B81C4}"/>
                  </a:ext>
                </a:extLst>
              </p:cNvPr>
              <p:cNvSpPr/>
              <p:nvPr/>
            </p:nvSpPr>
            <p:spPr>
              <a:xfrm>
                <a:off x="5644853" y="3480324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화살표: 갈매기형 수장 9">
                <a:extLst>
                  <a:ext uri="{FF2B5EF4-FFF2-40B4-BE49-F238E27FC236}">
                    <a16:creationId xmlns:a16="http://schemas.microsoft.com/office/drawing/2014/main" id="{5DCA593E-7709-3454-3D8B-8506F3AA7BCE}"/>
                  </a:ext>
                </a:extLst>
              </p:cNvPr>
              <p:cNvSpPr/>
              <p:nvPr/>
            </p:nvSpPr>
            <p:spPr>
              <a:xfrm>
                <a:off x="5925974" y="3476496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016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9B738D-8719-A959-D181-0A8467FA371E}"/>
              </a:ext>
            </a:extLst>
          </p:cNvPr>
          <p:cNvGrpSpPr/>
          <p:nvPr/>
        </p:nvGrpSpPr>
        <p:grpSpPr>
          <a:xfrm>
            <a:off x="1232177" y="1160853"/>
            <a:ext cx="3891316" cy="894960"/>
            <a:chOff x="519064" y="2605884"/>
            <a:chExt cx="3891316" cy="894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B4EFB3-CE65-A36E-2282-D5DAD24715E1}"/>
                </a:ext>
              </a:extLst>
            </p:cNvPr>
            <p:cNvSpPr/>
            <p:nvPr/>
          </p:nvSpPr>
          <p:spPr>
            <a:xfrm>
              <a:off x="519064" y="2605884"/>
              <a:ext cx="3891316" cy="8949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5DCF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B7971B-D953-AAB5-625F-5EC6E0FEEB45}"/>
                </a:ext>
              </a:extLst>
            </p:cNvPr>
            <p:cNvSpPr txBox="1"/>
            <p:nvPr/>
          </p:nvSpPr>
          <p:spPr>
            <a:xfrm>
              <a:off x="909045" y="2793864"/>
              <a:ext cx="3368454" cy="584775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시내버스 노선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51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만에 전면개편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“… 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내년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월부터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90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 노선 </a:t>
              </a:r>
              <a:r>
                <a:rPr lang="en-US" altLang="ko-KR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40</a:t>
              </a:r>
              <a:r>
                <a:rPr lang="ko-KR" altLang="en-US" sz="16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개로 줄여</a:t>
              </a:r>
              <a:endParaRPr lang="ko-KR" altLang="en-US" sz="16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175" name="TextBox 6174">
            <a:extLst>
              <a:ext uri="{FF2B5EF4-FFF2-40B4-BE49-F238E27FC236}">
                <a16:creationId xmlns:a16="http://schemas.microsoft.com/office/drawing/2014/main" id="{441363FB-205C-4506-3DC0-964059EA0C26}"/>
              </a:ext>
            </a:extLst>
          </p:cNvPr>
          <p:cNvSpPr txBox="1"/>
          <p:nvPr/>
        </p:nvSpPr>
        <p:spPr>
          <a:xfrm>
            <a:off x="666279" y="222270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sp>
        <p:nvSpPr>
          <p:cNvPr id="6176" name="TextBox 6175">
            <a:extLst>
              <a:ext uri="{FF2B5EF4-FFF2-40B4-BE49-F238E27FC236}">
                <a16:creationId xmlns:a16="http://schemas.microsoft.com/office/drawing/2014/main" id="{80EF6B27-3ED2-08FB-8C18-469CA0606CB9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7FADF3C-69F9-DA44-4C79-3BE036766BF4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C2A545-8E06-3348-9D8D-819963CB306B}"/>
              </a:ext>
            </a:extLst>
          </p:cNvPr>
          <p:cNvGrpSpPr/>
          <p:nvPr/>
        </p:nvGrpSpPr>
        <p:grpSpPr>
          <a:xfrm>
            <a:off x="1297761" y="2791252"/>
            <a:ext cx="3843900" cy="3551336"/>
            <a:chOff x="857850" y="2811364"/>
            <a:chExt cx="3843900" cy="355133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660C729-FA75-3E64-AC71-318D92C7AFA9}"/>
                </a:ext>
              </a:extLst>
            </p:cNvPr>
            <p:cNvGrpSpPr/>
            <p:nvPr/>
          </p:nvGrpSpPr>
          <p:grpSpPr>
            <a:xfrm>
              <a:off x="857850" y="2811364"/>
              <a:ext cx="3843900" cy="3551336"/>
              <a:chOff x="6096000" y="2725161"/>
              <a:chExt cx="3843900" cy="3551336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2E1C9C7-28E8-0E64-5F82-4EACA7839A52}"/>
                  </a:ext>
                </a:extLst>
              </p:cNvPr>
              <p:cNvGrpSpPr/>
              <p:nvPr/>
            </p:nvGrpSpPr>
            <p:grpSpPr>
              <a:xfrm>
                <a:off x="6096000" y="2725161"/>
                <a:ext cx="3843900" cy="3551336"/>
                <a:chOff x="7498901" y="2513108"/>
                <a:chExt cx="3843900" cy="3551336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CB320ECF-DE9A-DF83-A4C6-7821B66A7E99}"/>
                    </a:ext>
                  </a:extLst>
                </p:cNvPr>
                <p:cNvSpPr/>
                <p:nvPr/>
              </p:nvSpPr>
              <p:spPr>
                <a:xfrm rot="21384944">
                  <a:off x="7498901" y="2513108"/>
                  <a:ext cx="3769374" cy="2068474"/>
                </a:xfrm>
                <a:prstGeom prst="rect">
                  <a:avLst/>
                </a:prstGeom>
                <a:solidFill>
                  <a:srgbClr val="009FE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8359FF6-D9E4-85AB-CF3E-B70379C2C70A}"/>
                    </a:ext>
                  </a:extLst>
                </p:cNvPr>
                <p:cNvSpPr/>
                <p:nvPr/>
              </p:nvSpPr>
              <p:spPr>
                <a:xfrm>
                  <a:off x="7584558" y="2637612"/>
                  <a:ext cx="3758243" cy="3426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DC0E8-5449-8788-46A8-4543A818ACA8}"/>
                  </a:ext>
                </a:extLst>
              </p:cNvPr>
              <p:cNvSpPr txBox="1"/>
              <p:nvPr/>
            </p:nvSpPr>
            <p:spPr>
              <a:xfrm>
                <a:off x="6512362" y="3127642"/>
                <a:ext cx="3316050" cy="646331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춘천 시내버스 개편 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년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.. </a:t>
                </a:r>
              </a:p>
              <a:p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“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혼란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i="1" dirty="0" err="1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노답</a:t>
                </a:r>
                <a:r>
                  <a:rPr lang="en-US" altLang="ko-KR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” </a:t>
                </a:r>
                <a:r>
                  <a:rPr lang="ko-KR" altLang="en-US" i="1" dirty="0">
                    <a:solidFill>
                      <a:srgbClr val="00206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이용 포기한 시민들 </a:t>
                </a:r>
                <a:endParaRPr lang="ko-KR" altLang="en-US" i="1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B49B3B-093C-64AA-E377-FE360CA777D5}"/>
                  </a:ext>
                </a:extLst>
              </p:cNvPr>
              <p:cNvSpPr txBox="1"/>
              <p:nvPr/>
            </p:nvSpPr>
            <p:spPr>
              <a:xfrm>
                <a:off x="6659898" y="3876467"/>
                <a:ext cx="2990935" cy="646331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56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년 만의 변화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…</a:t>
                </a:r>
              </a:p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“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배차간격 늘고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빙빙 돌아가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“ 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불만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…</a:t>
                </a:r>
              </a:p>
              <a:p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| 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춘천시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“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불편 해소 노력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＂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C23698E-35F9-48EF-FDB5-99D8BD4E3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17" t="29221" r="36112" b="33876"/>
            <a:stretch/>
          </p:blipFill>
          <p:spPr>
            <a:xfrm>
              <a:off x="1686802" y="4764497"/>
              <a:ext cx="2173579" cy="133125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7BF4AA6-8693-AD1A-A0BD-C2AB9B41C481}"/>
                </a:ext>
              </a:extLst>
            </p:cNvPr>
            <p:cNvSpPr/>
            <p:nvPr/>
          </p:nvSpPr>
          <p:spPr>
            <a:xfrm>
              <a:off x="1648970" y="4764497"/>
              <a:ext cx="2187134" cy="133125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0B970A-BA30-694E-34B0-7B13E2A903E1}"/>
              </a:ext>
            </a:extLst>
          </p:cNvPr>
          <p:cNvGrpSpPr/>
          <p:nvPr/>
        </p:nvGrpSpPr>
        <p:grpSpPr>
          <a:xfrm rot="5400000">
            <a:off x="3063174" y="2168358"/>
            <a:ext cx="398730" cy="484632"/>
            <a:chOff x="4050602" y="3179727"/>
            <a:chExt cx="610826" cy="484632"/>
          </a:xfrm>
        </p:grpSpPr>
        <p:sp>
          <p:nvSpPr>
            <p:cNvPr id="33" name="화살표: 갈매기형 수장 32">
              <a:extLst>
                <a:ext uri="{FF2B5EF4-FFF2-40B4-BE49-F238E27FC236}">
                  <a16:creationId xmlns:a16="http://schemas.microsoft.com/office/drawing/2014/main" id="{8364D208-6524-97E1-67A8-01C07118D91E}"/>
                </a:ext>
              </a:extLst>
            </p:cNvPr>
            <p:cNvSpPr/>
            <p:nvPr/>
          </p:nvSpPr>
          <p:spPr>
            <a:xfrm>
              <a:off x="4050602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갈매기형 수장 33">
              <a:extLst>
                <a:ext uri="{FF2B5EF4-FFF2-40B4-BE49-F238E27FC236}">
                  <a16:creationId xmlns:a16="http://schemas.microsoft.com/office/drawing/2014/main" id="{3AFB4D22-1519-F5F4-21DD-8944EB20E5AE}"/>
                </a:ext>
              </a:extLst>
            </p:cNvPr>
            <p:cNvSpPr/>
            <p:nvPr/>
          </p:nvSpPr>
          <p:spPr>
            <a:xfrm>
              <a:off x="4356015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2F8ECF-9275-A431-9B54-9C7D51F4AF38}"/>
              </a:ext>
            </a:extLst>
          </p:cNvPr>
          <p:cNvGrpSpPr/>
          <p:nvPr/>
        </p:nvGrpSpPr>
        <p:grpSpPr>
          <a:xfrm>
            <a:off x="5482651" y="5071945"/>
            <a:ext cx="5125084" cy="599677"/>
            <a:chOff x="5482651" y="5071945"/>
            <a:chExt cx="5125084" cy="599677"/>
          </a:xfrm>
        </p:grpSpPr>
        <p:sp>
          <p:nvSpPr>
            <p:cNvPr id="6179" name="TextBox 6178">
              <a:extLst>
                <a:ext uri="{FF2B5EF4-FFF2-40B4-BE49-F238E27FC236}">
                  <a16:creationId xmlns:a16="http://schemas.microsoft.com/office/drawing/2014/main" id="{79C6E57E-35D5-8326-EC4A-DCF494C0AB3B}"/>
                </a:ext>
              </a:extLst>
            </p:cNvPr>
            <p:cNvSpPr txBox="1"/>
            <p:nvPr/>
          </p:nvSpPr>
          <p:spPr>
            <a:xfrm>
              <a:off x="7048915" y="5148402"/>
              <a:ext cx="35588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kern="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새로운 교통 인프라 도입  </a:t>
              </a:r>
              <a:endParaRPr lang="en-US" altLang="ko-KR" sz="2800" kern="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194" name="그룹 6193">
              <a:extLst>
                <a:ext uri="{FF2B5EF4-FFF2-40B4-BE49-F238E27FC236}">
                  <a16:creationId xmlns:a16="http://schemas.microsoft.com/office/drawing/2014/main" id="{FB4D068A-763B-1AD3-5C84-AF026ACC8B50}"/>
                </a:ext>
              </a:extLst>
            </p:cNvPr>
            <p:cNvGrpSpPr/>
            <p:nvPr/>
          </p:nvGrpSpPr>
          <p:grpSpPr>
            <a:xfrm>
              <a:off x="5482651" y="5071945"/>
              <a:ext cx="502633" cy="567674"/>
              <a:chOff x="5644853" y="3476496"/>
              <a:chExt cx="597023" cy="488460"/>
            </a:xfrm>
          </p:grpSpPr>
          <p:sp>
            <p:nvSpPr>
              <p:cNvPr id="6192" name="화살표: 갈매기형 수장 6191">
                <a:extLst>
                  <a:ext uri="{FF2B5EF4-FFF2-40B4-BE49-F238E27FC236}">
                    <a16:creationId xmlns:a16="http://schemas.microsoft.com/office/drawing/2014/main" id="{84C48E08-F348-5C57-16BA-544CD1EDD1E2}"/>
                  </a:ext>
                </a:extLst>
              </p:cNvPr>
              <p:cNvSpPr/>
              <p:nvPr/>
            </p:nvSpPr>
            <p:spPr>
              <a:xfrm>
                <a:off x="5644853" y="3480324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93" name="화살표: 갈매기형 수장 6192">
                <a:extLst>
                  <a:ext uri="{FF2B5EF4-FFF2-40B4-BE49-F238E27FC236}">
                    <a16:creationId xmlns:a16="http://schemas.microsoft.com/office/drawing/2014/main" id="{BCAA5F40-698E-B072-39C9-E6561301A915}"/>
                  </a:ext>
                </a:extLst>
              </p:cNvPr>
              <p:cNvSpPr/>
              <p:nvPr/>
            </p:nvSpPr>
            <p:spPr>
              <a:xfrm>
                <a:off x="5925974" y="3476496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A71602-F4F9-2A07-F967-DDEB585D8E19}"/>
              </a:ext>
            </a:extLst>
          </p:cNvPr>
          <p:cNvGrpSpPr/>
          <p:nvPr/>
        </p:nvGrpSpPr>
        <p:grpSpPr>
          <a:xfrm>
            <a:off x="5649399" y="3015764"/>
            <a:ext cx="5718626" cy="1613407"/>
            <a:chOff x="5649399" y="3015764"/>
            <a:chExt cx="5718626" cy="1613407"/>
          </a:xfrm>
        </p:grpSpPr>
        <p:sp>
          <p:nvSpPr>
            <p:cNvPr id="6174" name="TextBox 6173">
              <a:extLst>
                <a:ext uri="{FF2B5EF4-FFF2-40B4-BE49-F238E27FC236}">
                  <a16:creationId xmlns:a16="http://schemas.microsoft.com/office/drawing/2014/main" id="{7854D3F6-0B73-0EE7-4B82-45F3807B2E51}"/>
                </a:ext>
              </a:extLst>
            </p:cNvPr>
            <p:cNvSpPr txBox="1"/>
            <p:nvPr/>
          </p:nvSpPr>
          <p:spPr>
            <a:xfrm>
              <a:off x="5649399" y="3015764"/>
              <a:ext cx="5718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buFont typeface="Wingdings" panose="05000000000000000000" pitchFamily="2" charset="2"/>
                <a:buChar char="ü"/>
              </a:pP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공공 자전거 도입</a:t>
              </a:r>
              <a:r>
                <a:rPr lang="en-US" altLang="ko-KR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</a:t>
              </a:r>
              <a:r>
                <a:rPr lang="en-US" altLang="ko-KR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3600" kern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활성화</a:t>
              </a:r>
              <a:r>
                <a:rPr lang="ko-KR" altLang="en-US" sz="3600" kern="0" spc="0" dirty="0">
                  <a:solidFill>
                    <a:srgbClr val="009FE3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3600" kern="0" spc="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F9CEE85-28B9-19E5-5E43-73C5CAD13F53}"/>
                </a:ext>
              </a:extLst>
            </p:cNvPr>
            <p:cNvGrpSpPr/>
            <p:nvPr/>
          </p:nvGrpSpPr>
          <p:grpSpPr>
            <a:xfrm rot="16200000">
              <a:off x="8609913" y="4094018"/>
              <a:ext cx="502633" cy="567674"/>
              <a:chOff x="5644853" y="3476496"/>
              <a:chExt cx="597023" cy="488460"/>
            </a:xfrm>
          </p:grpSpPr>
          <p:sp>
            <p:nvSpPr>
              <p:cNvPr id="9" name="화살표: 갈매기형 수장 8">
                <a:extLst>
                  <a:ext uri="{FF2B5EF4-FFF2-40B4-BE49-F238E27FC236}">
                    <a16:creationId xmlns:a16="http://schemas.microsoft.com/office/drawing/2014/main" id="{EC070CC7-48DF-C2C3-E451-735B890B81C4}"/>
                  </a:ext>
                </a:extLst>
              </p:cNvPr>
              <p:cNvSpPr/>
              <p:nvPr/>
            </p:nvSpPr>
            <p:spPr>
              <a:xfrm>
                <a:off x="5644853" y="3480324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화살표: 갈매기형 수장 9">
                <a:extLst>
                  <a:ext uri="{FF2B5EF4-FFF2-40B4-BE49-F238E27FC236}">
                    <a16:creationId xmlns:a16="http://schemas.microsoft.com/office/drawing/2014/main" id="{5DCA593E-7709-3454-3D8B-8506F3AA7BCE}"/>
                  </a:ext>
                </a:extLst>
              </p:cNvPr>
              <p:cNvSpPr/>
              <p:nvPr/>
            </p:nvSpPr>
            <p:spPr>
              <a:xfrm>
                <a:off x="5925974" y="3476496"/>
                <a:ext cx="315902" cy="484632"/>
              </a:xfrm>
              <a:prstGeom prst="chevron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FA0EAC-7292-83BA-DC9B-7066B7D0A920}"/>
              </a:ext>
            </a:extLst>
          </p:cNvPr>
          <p:cNvSpPr txBox="1"/>
          <p:nvPr/>
        </p:nvSpPr>
        <p:spPr>
          <a:xfrm>
            <a:off x="1584265" y="4958483"/>
            <a:ext cx="3444240" cy="584775"/>
          </a:xfrm>
          <a:prstGeom prst="rect">
            <a:avLst/>
          </a:prstGeom>
          <a:solidFill>
            <a:schemeClr val="tx1">
              <a:alpha val="8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3200" kern="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대중교통 개선 시급</a:t>
            </a:r>
            <a:endParaRPr lang="en-US" altLang="ko-KR" sz="3200" kern="0" dirty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96A143-47E4-739B-23F3-AF3516783D89}"/>
              </a:ext>
            </a:extLst>
          </p:cNvPr>
          <p:cNvGrpSpPr/>
          <p:nvPr/>
        </p:nvGrpSpPr>
        <p:grpSpPr>
          <a:xfrm>
            <a:off x="0" y="305047"/>
            <a:ext cx="12192000" cy="4981114"/>
            <a:chOff x="0" y="299213"/>
            <a:chExt cx="12192000" cy="49811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812E4CF-2F74-A5FE-5AE0-CD9CBF1B943E}"/>
                </a:ext>
              </a:extLst>
            </p:cNvPr>
            <p:cNvSpPr/>
            <p:nvPr/>
          </p:nvSpPr>
          <p:spPr>
            <a:xfrm>
              <a:off x="0" y="1920189"/>
              <a:ext cx="12192000" cy="336013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E0143B-0E3F-DD0F-1DA1-BB20B112D08C}"/>
                </a:ext>
              </a:extLst>
            </p:cNvPr>
            <p:cNvSpPr txBox="1"/>
            <p:nvPr/>
          </p:nvSpPr>
          <p:spPr>
            <a:xfrm>
              <a:off x="3262654" y="3238238"/>
              <a:ext cx="59618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C7EAF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소외 지역이 없는 </a:t>
              </a:r>
              <a:endParaRPr lang="en-US" altLang="ko-KR" sz="2800" dirty="0">
                <a:solidFill>
                  <a:srgbClr val="C7EAF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효율적인 공공 자전거 대여소 </a:t>
              </a:r>
              <a:r>
                <a:rPr lang="ko-KR" altLang="en-US" sz="2400" dirty="0">
                  <a:solidFill>
                    <a:srgbClr val="C7EAF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입지 선정</a:t>
              </a:r>
              <a:endParaRPr lang="en-US" altLang="ko-KR" sz="2400" dirty="0">
                <a:solidFill>
                  <a:srgbClr val="C7EAF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9C6219-B7A1-0035-3E19-F5568B091CD1}"/>
                </a:ext>
              </a:extLst>
            </p:cNvPr>
            <p:cNvSpPr txBox="1"/>
            <p:nvPr/>
          </p:nvSpPr>
          <p:spPr>
            <a:xfrm>
              <a:off x="3161054" y="299213"/>
              <a:ext cx="3823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FD4D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배경 및 필요성  </a:t>
              </a:r>
              <a:r>
                <a:rPr lang="en-US" altLang="ko-KR" sz="1400" dirty="0">
                  <a:solidFill>
                    <a:srgbClr val="CFD4D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|  </a:t>
              </a:r>
              <a:r>
                <a:rPr lang="ko-KR" altLang="en-US" sz="1400" dirty="0">
                  <a:solidFill>
                    <a:srgbClr val="E6007E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목표  </a:t>
              </a:r>
              <a:r>
                <a:rPr lang="en-US" altLang="ko-KR" sz="1400" dirty="0">
                  <a:solidFill>
                    <a:srgbClr val="CFD4D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|  </a:t>
              </a:r>
              <a:r>
                <a:rPr lang="ko-KR" altLang="en-US" sz="1400" dirty="0">
                  <a:solidFill>
                    <a:srgbClr val="CFD4D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프로세스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7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6295DD62-05F1-AB52-DB4D-7AF7242B3827}"/>
              </a:ext>
            </a:extLst>
          </p:cNvPr>
          <p:cNvGrpSpPr/>
          <p:nvPr/>
        </p:nvGrpSpPr>
        <p:grpSpPr>
          <a:xfrm>
            <a:off x="7318816" y="998157"/>
            <a:ext cx="4348440" cy="5699824"/>
            <a:chOff x="7318816" y="998157"/>
            <a:chExt cx="4348440" cy="569982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A2619C1-815F-61E7-D6EA-DFA25C658CBE}"/>
                </a:ext>
              </a:extLst>
            </p:cNvPr>
            <p:cNvGrpSpPr/>
            <p:nvPr/>
          </p:nvGrpSpPr>
          <p:grpSpPr>
            <a:xfrm>
              <a:off x="7318816" y="998157"/>
              <a:ext cx="4348440" cy="5699824"/>
              <a:chOff x="7318816" y="998157"/>
              <a:chExt cx="4348440" cy="569982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625D4C3-D9FB-13AA-F2F2-80393538C662}"/>
                  </a:ext>
                </a:extLst>
              </p:cNvPr>
              <p:cNvSpPr/>
              <p:nvPr/>
            </p:nvSpPr>
            <p:spPr>
              <a:xfrm>
                <a:off x="7318816" y="1450407"/>
                <a:ext cx="4348440" cy="52475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7DC71CC-9041-A942-BC73-86FB31FF9D34}"/>
                  </a:ext>
                </a:extLst>
              </p:cNvPr>
              <p:cNvSpPr/>
              <p:nvPr/>
            </p:nvSpPr>
            <p:spPr>
              <a:xfrm>
                <a:off x="7318816" y="998157"/>
                <a:ext cx="4348439" cy="395451"/>
              </a:xfrm>
              <a:prstGeom prst="rect">
                <a:avLst/>
              </a:prstGeom>
              <a:solidFill>
                <a:srgbClr val="009F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62A3B5-2A54-B3EE-737C-C5297C861490}"/>
                  </a:ext>
                </a:extLst>
              </p:cNvPr>
              <p:cNvSpPr txBox="1"/>
              <p:nvPr/>
            </p:nvSpPr>
            <p:spPr>
              <a:xfrm>
                <a:off x="8245164" y="1034472"/>
                <a:ext cx="260840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공공자전거 대여소  입지 선정 기법 </a:t>
                </a:r>
                <a:endParaRPr lang="en-US" altLang="ko-KR" sz="1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28AC31A-6D51-895D-59A8-AAD872136F56}"/>
                </a:ext>
              </a:extLst>
            </p:cNvPr>
            <p:cNvSpPr/>
            <p:nvPr/>
          </p:nvSpPr>
          <p:spPr>
            <a:xfrm>
              <a:off x="7510963" y="2152565"/>
              <a:ext cx="3850642" cy="1246182"/>
            </a:xfrm>
            <a:prstGeom prst="roundRect">
              <a:avLst>
                <a:gd name="adj" fmla="val 9535"/>
              </a:avLst>
            </a:prstGeom>
            <a:solidFill>
              <a:srgbClr val="009FE3">
                <a:alpha val="22000"/>
              </a:srgb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9FCCF85-3B76-FCBE-8D10-65275A6920B5}"/>
                </a:ext>
              </a:extLst>
            </p:cNvPr>
            <p:cNvGrpSpPr/>
            <p:nvPr/>
          </p:nvGrpSpPr>
          <p:grpSpPr>
            <a:xfrm>
              <a:off x="7820547" y="2587709"/>
              <a:ext cx="3291357" cy="538945"/>
              <a:chOff x="7820547" y="2587709"/>
              <a:chExt cx="3291357" cy="538945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4EAF0CA-405A-CD1C-E862-D37B2EE3285E}"/>
                  </a:ext>
                </a:extLst>
              </p:cNvPr>
              <p:cNvSpPr/>
              <p:nvPr/>
            </p:nvSpPr>
            <p:spPr>
              <a:xfrm>
                <a:off x="7820547" y="2587709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E35AEA0-4EBB-18E9-3479-C47041ED6AAB}"/>
                  </a:ext>
                </a:extLst>
              </p:cNvPr>
              <p:cNvSpPr/>
              <p:nvPr/>
            </p:nvSpPr>
            <p:spPr>
              <a:xfrm>
                <a:off x="9044068" y="2593382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A82B81D-9889-304B-EB72-A7576ECF6ED2}"/>
                  </a:ext>
                </a:extLst>
              </p:cNvPr>
              <p:cNvSpPr/>
              <p:nvPr/>
            </p:nvSpPr>
            <p:spPr>
              <a:xfrm>
                <a:off x="10241737" y="2594422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638589-9BA1-16BB-8A93-8F238E80D34C}"/>
                </a:ext>
              </a:extLst>
            </p:cNvPr>
            <p:cNvSpPr txBox="1"/>
            <p:nvPr/>
          </p:nvSpPr>
          <p:spPr>
            <a:xfrm>
              <a:off x="7407654" y="1493430"/>
              <a:ext cx="22969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* Two - Step Method </a:t>
              </a:r>
              <a:endParaRPr lang="en-US" altLang="ko-KR" sz="105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2D5509-40CC-D326-C3E1-EA220973D336}"/>
                </a:ext>
              </a:extLst>
            </p:cNvPr>
            <p:cNvSpPr txBox="1"/>
            <p:nvPr/>
          </p:nvSpPr>
          <p:spPr>
            <a:xfrm>
              <a:off x="7605305" y="2206657"/>
              <a:ext cx="11345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i="1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Set covering</a:t>
              </a:r>
              <a:endParaRPr lang="ko-KR" altLang="en-US" sz="1200" i="1" dirty="0">
                <a:solidFill>
                  <a:srgbClr val="009FE3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8E9F2D-E5A7-E034-C781-9B1D427EC6CD}"/>
                </a:ext>
              </a:extLst>
            </p:cNvPr>
            <p:cNvSpPr txBox="1"/>
            <p:nvPr/>
          </p:nvSpPr>
          <p:spPr>
            <a:xfrm>
              <a:off x="7918688" y="2733514"/>
              <a:ext cx="7072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격자 형성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F50569-C5D8-2A12-90B7-EE48C6785141}"/>
                </a:ext>
              </a:extLst>
            </p:cNvPr>
            <p:cNvSpPr txBox="1"/>
            <p:nvPr/>
          </p:nvSpPr>
          <p:spPr>
            <a:xfrm>
              <a:off x="9078239" y="2651883"/>
              <a:ext cx="801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좌표 반경 내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수요 최대화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CA1E02-8E5A-476D-3235-E51E07490848}"/>
                </a:ext>
              </a:extLst>
            </p:cNvPr>
            <p:cNvSpPr txBox="1"/>
            <p:nvPr/>
          </p:nvSpPr>
          <p:spPr>
            <a:xfrm>
              <a:off x="10293541" y="2666136"/>
              <a:ext cx="766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최적 대여소 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개수 선정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B291D0-3C1A-207B-F780-39381FB9B850}"/>
                </a:ext>
              </a:extLst>
            </p:cNvPr>
            <p:cNvSpPr txBox="1"/>
            <p:nvPr/>
          </p:nvSpPr>
          <p:spPr>
            <a:xfrm>
              <a:off x="8739826" y="2175471"/>
              <a:ext cx="15405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E600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LSCP + MCLP </a:t>
              </a:r>
              <a:endParaRPr lang="ko-KR" altLang="en-US" sz="1400" dirty="0">
                <a:solidFill>
                  <a:srgbClr val="E6007E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5C772D4-8298-E5AD-EF9C-84F9C8368AC8}"/>
                </a:ext>
              </a:extLst>
            </p:cNvPr>
            <p:cNvGrpSpPr/>
            <p:nvPr/>
          </p:nvGrpSpPr>
          <p:grpSpPr>
            <a:xfrm>
              <a:off x="9193968" y="3235748"/>
              <a:ext cx="484632" cy="535207"/>
              <a:chOff x="9223059" y="3344987"/>
              <a:chExt cx="484632" cy="535207"/>
            </a:xfrm>
          </p:grpSpPr>
          <p:sp>
            <p:nvSpPr>
              <p:cNvPr id="50" name="화살표: 갈매기형 수장 49">
                <a:extLst>
                  <a:ext uri="{FF2B5EF4-FFF2-40B4-BE49-F238E27FC236}">
                    <a16:creationId xmlns:a16="http://schemas.microsoft.com/office/drawing/2014/main" id="{725FEBB3-218D-8BEC-FAD5-5094E359E5A0}"/>
                  </a:ext>
                </a:extLst>
              </p:cNvPr>
              <p:cNvSpPr/>
              <p:nvPr/>
            </p:nvSpPr>
            <p:spPr>
              <a:xfrm rot="5400000">
                <a:off x="9312669" y="3255377"/>
                <a:ext cx="305412" cy="484632"/>
              </a:xfrm>
              <a:prstGeom prst="chevron">
                <a:avLst/>
              </a:prstGeom>
              <a:gradFill flip="none" rotWithShape="1">
                <a:gsLst>
                  <a:gs pos="0">
                    <a:srgbClr val="1071BE"/>
                  </a:gs>
                  <a:gs pos="100000">
                    <a:srgbClr val="009FE3">
                      <a:alpha val="32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화살표: 갈매기형 수장 50">
                <a:extLst>
                  <a:ext uri="{FF2B5EF4-FFF2-40B4-BE49-F238E27FC236}">
                    <a16:creationId xmlns:a16="http://schemas.microsoft.com/office/drawing/2014/main" id="{809029D7-0AF2-5FC8-261A-422978FD920E}"/>
                  </a:ext>
                </a:extLst>
              </p:cNvPr>
              <p:cNvSpPr/>
              <p:nvPr/>
            </p:nvSpPr>
            <p:spPr>
              <a:xfrm rot="5400000">
                <a:off x="9312669" y="3485172"/>
                <a:ext cx="305412" cy="484632"/>
              </a:xfrm>
              <a:prstGeom prst="chevron">
                <a:avLst/>
              </a:prstGeom>
              <a:gradFill flip="none" rotWithShape="1">
                <a:gsLst>
                  <a:gs pos="95000">
                    <a:srgbClr val="002060"/>
                  </a:gs>
                  <a:gs pos="0">
                    <a:srgbClr val="009FE3">
                      <a:alpha val="73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7929FA22-5AD2-398E-27C9-76D50B65D673}"/>
                </a:ext>
              </a:extLst>
            </p:cNvPr>
            <p:cNvSpPr/>
            <p:nvPr/>
          </p:nvSpPr>
          <p:spPr>
            <a:xfrm>
              <a:off x="7510963" y="4217804"/>
              <a:ext cx="3850642" cy="1246182"/>
            </a:xfrm>
            <a:prstGeom prst="roundRect">
              <a:avLst>
                <a:gd name="adj" fmla="val 9535"/>
              </a:avLst>
            </a:prstGeom>
            <a:solidFill>
              <a:srgbClr val="009FE3">
                <a:alpha val="22000"/>
              </a:srgb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07C442-7B10-92FE-7A76-EBFCFE788E81}"/>
                </a:ext>
              </a:extLst>
            </p:cNvPr>
            <p:cNvSpPr txBox="1"/>
            <p:nvPr/>
          </p:nvSpPr>
          <p:spPr>
            <a:xfrm>
              <a:off x="7581991" y="4261985"/>
              <a:ext cx="9618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i="1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P-median </a:t>
              </a:r>
              <a:endParaRPr lang="ko-KR" altLang="en-US" sz="1200" i="1" dirty="0">
                <a:solidFill>
                  <a:srgbClr val="009FE3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55F7447-6FAF-3B85-E904-B7A99DD39D3D}"/>
                </a:ext>
              </a:extLst>
            </p:cNvPr>
            <p:cNvGrpSpPr/>
            <p:nvPr/>
          </p:nvGrpSpPr>
          <p:grpSpPr>
            <a:xfrm>
              <a:off x="7802104" y="4607355"/>
              <a:ext cx="3291357" cy="538945"/>
              <a:chOff x="7820547" y="2587709"/>
              <a:chExt cx="3291357" cy="53894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30F0BB9-C0B0-1704-60B2-B152C29EE308}"/>
                  </a:ext>
                </a:extLst>
              </p:cNvPr>
              <p:cNvSpPr/>
              <p:nvPr/>
            </p:nvSpPr>
            <p:spPr>
              <a:xfrm>
                <a:off x="7820547" y="2587709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FFD9E7A-5511-521A-C9A1-04C6D48513ED}"/>
                  </a:ext>
                </a:extLst>
              </p:cNvPr>
              <p:cNvSpPr/>
              <p:nvPr/>
            </p:nvSpPr>
            <p:spPr>
              <a:xfrm>
                <a:off x="9044068" y="2593382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09E3EDB-A97B-1958-3376-4831D21A9CB9}"/>
                  </a:ext>
                </a:extLst>
              </p:cNvPr>
              <p:cNvSpPr/>
              <p:nvPr/>
            </p:nvSpPr>
            <p:spPr>
              <a:xfrm>
                <a:off x="10241737" y="2594422"/>
                <a:ext cx="870167" cy="53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BDEA98-254E-AE36-ECB0-A9DDA8C3606B}"/>
                </a:ext>
              </a:extLst>
            </p:cNvPr>
            <p:cNvSpPr txBox="1"/>
            <p:nvPr/>
          </p:nvSpPr>
          <p:spPr>
            <a:xfrm>
              <a:off x="7816145" y="4739712"/>
              <a:ext cx="8397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가중치 부여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83D945-305D-D56F-5CC1-B772FC17069B}"/>
                </a:ext>
              </a:extLst>
            </p:cNvPr>
            <p:cNvSpPr txBox="1"/>
            <p:nvPr/>
          </p:nvSpPr>
          <p:spPr>
            <a:xfrm>
              <a:off x="9048317" y="4693618"/>
              <a:ext cx="815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수요 </a:t>
              </a:r>
              <a:r>
                <a:rPr lang="en-US" altLang="ko-KR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X </a:t>
              </a:r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거리 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최소화 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5B6DCB9-2880-AA2A-FFE5-4CE9801B1250}"/>
                </a:ext>
              </a:extLst>
            </p:cNvPr>
            <p:cNvSpPr txBox="1"/>
            <p:nvPr/>
          </p:nvSpPr>
          <p:spPr>
            <a:xfrm>
              <a:off x="10115652" y="4670462"/>
              <a:ext cx="1095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공공자전거 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대여소 위치 결정</a:t>
              </a:r>
              <a:endParaRPr lang="en-US" altLang="ko-KR" sz="10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B7B2EA1-FEE2-3251-DBEA-B13B5313396E}"/>
                </a:ext>
              </a:extLst>
            </p:cNvPr>
            <p:cNvGrpSpPr/>
            <p:nvPr/>
          </p:nvGrpSpPr>
          <p:grpSpPr>
            <a:xfrm>
              <a:off x="8542249" y="3806699"/>
              <a:ext cx="1873801" cy="295412"/>
              <a:chOff x="8542249" y="3821819"/>
              <a:chExt cx="1873801" cy="295412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97BE3F2-E911-D5AA-DFD1-DF5AF554FF98}"/>
                  </a:ext>
                </a:extLst>
              </p:cNvPr>
              <p:cNvSpPr/>
              <p:nvPr/>
            </p:nvSpPr>
            <p:spPr>
              <a:xfrm>
                <a:off x="8542249" y="3821819"/>
                <a:ext cx="1873801" cy="2954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6F056D-704D-D26E-C749-6E3B6807D0E0}"/>
                  </a:ext>
                </a:extLst>
              </p:cNvPr>
              <p:cNvSpPr txBox="1"/>
              <p:nvPr/>
            </p:nvSpPr>
            <p:spPr>
              <a:xfrm>
                <a:off x="8672271" y="3833856"/>
                <a:ext cx="15598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후보지 개수 </a:t>
                </a:r>
                <a:r>
                  <a:rPr lang="en-US" altLang="ko-KR" sz="1200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(P)   </a:t>
                </a:r>
                <a:r>
                  <a:rPr lang="ko-KR" altLang="en-US" sz="1200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설정</a:t>
                </a:r>
                <a:endParaRPr lang="ko-KR" altLang="en-US" sz="1200" dirty="0">
                  <a:solidFill>
                    <a:srgbClr val="009FE3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8010AD-00A1-4334-2197-9BA13A11F320}"/>
                </a:ext>
              </a:extLst>
            </p:cNvPr>
            <p:cNvSpPr txBox="1"/>
            <p:nvPr/>
          </p:nvSpPr>
          <p:spPr>
            <a:xfrm>
              <a:off x="7502316" y="1815934"/>
              <a:ext cx="370863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i="1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주어진 </a:t>
              </a:r>
              <a:r>
                <a:rPr lang="ko-KR" altLang="en-US" sz="11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시설물의 개수를 최소로 </a:t>
              </a:r>
              <a:r>
                <a:rPr lang="ko-KR" altLang="en-US" sz="1100" i="1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지역 </a:t>
              </a:r>
              <a:r>
                <a:rPr lang="ko-KR" altLang="en-US" sz="1100" i="1" dirty="0">
                  <a:solidFill>
                    <a:srgbClr val="009FE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수요를 최대</a:t>
              </a:r>
              <a:r>
                <a:rPr lang="ko-KR" altLang="en-US" sz="1100" i="1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 충족</a:t>
              </a:r>
              <a:endParaRPr lang="ko-KR" altLang="en-US" sz="1100" i="1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940077-C1A3-2FD7-FB68-80C5FD478B4B}"/>
              </a:ext>
            </a:extLst>
          </p:cNvPr>
          <p:cNvSpPr/>
          <p:nvPr/>
        </p:nvSpPr>
        <p:spPr>
          <a:xfrm>
            <a:off x="543145" y="998157"/>
            <a:ext cx="2020551" cy="395451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BCA394F4-7F9D-9C80-2659-7A50ADAC6498}"/>
              </a:ext>
            </a:extLst>
          </p:cNvPr>
          <p:cNvSpPr/>
          <p:nvPr/>
        </p:nvSpPr>
        <p:spPr>
          <a:xfrm>
            <a:off x="556072" y="159369"/>
            <a:ext cx="157024" cy="156576"/>
          </a:xfrm>
          <a:prstGeom prst="flowChartConnector">
            <a:avLst/>
          </a:prstGeom>
          <a:gradFill flip="none" rotWithShape="1">
            <a:gsLst>
              <a:gs pos="0">
                <a:srgbClr val="26348C">
                  <a:alpha val="67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CD5B9-1FA4-3B47-6291-B7506FCE2E88}"/>
              </a:ext>
            </a:extLst>
          </p:cNvPr>
          <p:cNvSpPr txBox="1"/>
          <p:nvPr/>
        </p:nvSpPr>
        <p:spPr>
          <a:xfrm>
            <a:off x="666279" y="222270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서론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D14F6-6276-39F3-03EC-F50C5A80B14B}"/>
              </a:ext>
            </a:extLst>
          </p:cNvPr>
          <p:cNvSpPr txBox="1"/>
          <p:nvPr/>
        </p:nvSpPr>
        <p:spPr>
          <a:xfrm>
            <a:off x="9819314" y="237657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BBA63-6F49-7265-D026-8A96DE5881A5}"/>
              </a:ext>
            </a:extLst>
          </p:cNvPr>
          <p:cNvSpPr txBox="1"/>
          <p:nvPr/>
        </p:nvSpPr>
        <p:spPr>
          <a:xfrm>
            <a:off x="778735" y="1056339"/>
            <a:ext cx="15539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가공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F5D7671-8F25-2DF7-E9F9-33D50ECD5A63}"/>
              </a:ext>
            </a:extLst>
          </p:cNvPr>
          <p:cNvSpPr/>
          <p:nvPr/>
        </p:nvSpPr>
        <p:spPr>
          <a:xfrm>
            <a:off x="543145" y="1457260"/>
            <a:ext cx="2025082" cy="524757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A1CFEF-C866-039C-5522-730A60E5F63C}"/>
              </a:ext>
            </a:extLst>
          </p:cNvPr>
          <p:cNvSpPr txBox="1"/>
          <p:nvPr/>
        </p:nvSpPr>
        <p:spPr>
          <a:xfrm>
            <a:off x="3161054" y="299213"/>
            <a:ext cx="382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 및 필요성 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목표 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프로세스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C24077-33CA-3B83-89B9-08191E6FD419}"/>
              </a:ext>
            </a:extLst>
          </p:cNvPr>
          <p:cNvSpPr/>
          <p:nvPr/>
        </p:nvSpPr>
        <p:spPr>
          <a:xfrm>
            <a:off x="5058144" y="998157"/>
            <a:ext cx="2020551" cy="395451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3E35F-18E7-1A76-A15E-7232D9E13C55}"/>
              </a:ext>
            </a:extLst>
          </p:cNvPr>
          <p:cNvSpPr txBox="1"/>
          <p:nvPr/>
        </p:nvSpPr>
        <p:spPr>
          <a:xfrm>
            <a:off x="5175938" y="1048846"/>
            <a:ext cx="1784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우선 입지 행정동 선정 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A5EEE2-683B-7376-F860-5459FF0B1828}"/>
              </a:ext>
            </a:extLst>
          </p:cNvPr>
          <p:cNvSpPr/>
          <p:nvPr/>
        </p:nvSpPr>
        <p:spPr>
          <a:xfrm>
            <a:off x="5058144" y="1457260"/>
            <a:ext cx="2025082" cy="524757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4BDF3883-C7BC-3A69-CB67-CFB829F8FE08}"/>
              </a:ext>
            </a:extLst>
          </p:cNvPr>
          <p:cNvSpPr/>
          <p:nvPr/>
        </p:nvSpPr>
        <p:spPr>
          <a:xfrm>
            <a:off x="2790842" y="991304"/>
            <a:ext cx="2020551" cy="395451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8EABED50-6D2D-BEB4-AB9A-BB2FF7439BA5}"/>
              </a:ext>
            </a:extLst>
          </p:cNvPr>
          <p:cNvSpPr txBox="1"/>
          <p:nvPr/>
        </p:nvSpPr>
        <p:spPr>
          <a:xfrm>
            <a:off x="3026432" y="1049486"/>
            <a:ext cx="15539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군집분석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2875ED24-0418-F657-3378-3B0324CC64BB}"/>
              </a:ext>
            </a:extLst>
          </p:cNvPr>
          <p:cNvSpPr/>
          <p:nvPr/>
        </p:nvSpPr>
        <p:spPr>
          <a:xfrm>
            <a:off x="2790842" y="1450407"/>
            <a:ext cx="2025082" cy="524757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46DBCA82-7745-F9E4-1E9A-E5E8DEE062D1}"/>
              </a:ext>
            </a:extLst>
          </p:cNvPr>
          <p:cNvGrpSpPr/>
          <p:nvPr/>
        </p:nvGrpSpPr>
        <p:grpSpPr>
          <a:xfrm>
            <a:off x="605418" y="1584386"/>
            <a:ext cx="6001551" cy="2965429"/>
            <a:chOff x="605418" y="1584386"/>
            <a:chExt cx="6001551" cy="2965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A1EF5A-2396-1D4A-9CFF-E50099514DAE}"/>
                </a:ext>
              </a:extLst>
            </p:cNvPr>
            <p:cNvSpPr txBox="1"/>
            <p:nvPr/>
          </p:nvSpPr>
          <p:spPr>
            <a:xfrm>
              <a:off x="605418" y="1666718"/>
              <a:ext cx="190053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행정동 인구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행정동 나이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행정동 버스 정류장 개수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아파트 세대 수 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버스 정류장 위치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전철역 위치 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학교 위치 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관광지 및 상권 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정밀 위치기반 이용자 실태조사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D17EF883-F743-3AFF-7AD2-03ECA6253409}"/>
                </a:ext>
              </a:extLst>
            </p:cNvPr>
            <p:cNvSpPr/>
            <p:nvPr/>
          </p:nvSpPr>
          <p:spPr>
            <a:xfrm>
              <a:off x="627116" y="1584386"/>
              <a:ext cx="1888845" cy="2965429"/>
            </a:xfrm>
            <a:prstGeom prst="rect">
              <a:avLst/>
            </a:prstGeom>
            <a:noFill/>
            <a:ln w="19050">
              <a:solidFill>
                <a:srgbClr val="E6007E">
                  <a:alpha val="77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670556B0-D2E3-A4F4-F999-42E158D194C5}"/>
                </a:ext>
              </a:extLst>
            </p:cNvPr>
            <p:cNvSpPr txBox="1"/>
            <p:nvPr/>
          </p:nvSpPr>
          <p:spPr>
            <a:xfrm>
              <a:off x="3377740" y="2461692"/>
              <a:ext cx="1115261" cy="523220"/>
            </a:xfrm>
            <a:prstGeom prst="rect">
              <a:avLst/>
            </a:prstGeom>
            <a:solidFill>
              <a:srgbClr val="D7E1E9">
                <a:alpha val="38000"/>
              </a:srgbClr>
            </a:solidFill>
            <a:ln>
              <a:solidFill>
                <a:srgbClr val="009FE3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K-means</a:t>
              </a:r>
            </a:p>
            <a:p>
              <a:r>
                <a:rPr lang="en-US" altLang="ko-KR" sz="14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Clustering 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0DE76035-0B55-2675-230D-75BCA0532BDD}"/>
                </a:ext>
              </a:extLst>
            </p:cNvPr>
            <p:cNvSpPr txBox="1"/>
            <p:nvPr/>
          </p:nvSpPr>
          <p:spPr>
            <a:xfrm>
              <a:off x="5498973" y="2417631"/>
              <a:ext cx="1107996" cy="600164"/>
            </a:xfrm>
            <a:prstGeom prst="rect">
              <a:avLst/>
            </a:prstGeom>
            <a:solidFill>
              <a:srgbClr val="D7E1E9">
                <a:alpha val="61000"/>
              </a:srgbClr>
            </a:solidFill>
            <a:ln w="12700">
              <a:solidFill>
                <a:srgbClr val="009FE3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우선 입지</a:t>
              </a:r>
              <a:endParaRPr lang="en-US" altLang="ko-KR" sz="11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Target </a:t>
              </a:r>
            </a:p>
            <a:p>
              <a:pPr algn="ctr"/>
              <a:r>
                <a:rPr lang="ko-KR" altLang="en-US" sz="11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행정동 군집 선정</a:t>
              </a:r>
            </a:p>
          </p:txBody>
        </p:sp>
        <p:sp>
          <p:nvSpPr>
            <p:cNvPr id="1055" name="화살표: 오른쪽 1054">
              <a:extLst>
                <a:ext uri="{FF2B5EF4-FFF2-40B4-BE49-F238E27FC236}">
                  <a16:creationId xmlns:a16="http://schemas.microsoft.com/office/drawing/2014/main" id="{ED318EB3-041F-147E-B205-12BAB4E1E908}"/>
                </a:ext>
              </a:extLst>
            </p:cNvPr>
            <p:cNvSpPr/>
            <p:nvPr/>
          </p:nvSpPr>
          <p:spPr>
            <a:xfrm>
              <a:off x="4485429" y="2659645"/>
              <a:ext cx="917394" cy="173854"/>
            </a:xfrm>
            <a:prstGeom prst="rightArrow">
              <a:avLst>
                <a:gd name="adj1" fmla="val 26623"/>
                <a:gd name="adj2" fmla="val 47896"/>
              </a:avLst>
            </a:prstGeom>
            <a:solidFill>
              <a:srgbClr val="E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2232A60C-8D74-17C0-DE3E-F023AE949ECD}"/>
                </a:ext>
              </a:extLst>
            </p:cNvPr>
            <p:cNvSpPr txBox="1"/>
            <p:nvPr/>
          </p:nvSpPr>
          <p:spPr>
            <a:xfrm>
              <a:off x="3274629" y="3108179"/>
              <a:ext cx="13516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인구밀도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버스정류장 수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3. 10~30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 인구 수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4. 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공공 시설물 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61" name="화살표: 위로 굽음 1060">
              <a:extLst>
                <a:ext uri="{FF2B5EF4-FFF2-40B4-BE49-F238E27FC236}">
                  <a16:creationId xmlns:a16="http://schemas.microsoft.com/office/drawing/2014/main" id="{40251191-6D09-2C4A-E5FF-5437B1688AC2}"/>
                </a:ext>
              </a:extLst>
            </p:cNvPr>
            <p:cNvSpPr/>
            <p:nvPr/>
          </p:nvSpPr>
          <p:spPr>
            <a:xfrm rot="10800000" flipH="1">
              <a:off x="2511905" y="1826708"/>
              <a:ext cx="1470816" cy="681802"/>
            </a:xfrm>
            <a:prstGeom prst="bentUpArrow">
              <a:avLst>
                <a:gd name="adj1" fmla="val 7056"/>
                <a:gd name="adj2" fmla="val 12580"/>
                <a:gd name="adj3" fmla="val 17513"/>
              </a:avLst>
            </a:prstGeom>
            <a:solidFill>
              <a:srgbClr val="E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FE099FCD-1AA1-1495-A04E-0D748A7BD592}"/>
                </a:ext>
              </a:extLst>
            </p:cNvPr>
            <p:cNvSpPr txBox="1"/>
            <p:nvPr/>
          </p:nvSpPr>
          <p:spPr>
            <a:xfrm>
              <a:off x="2917216" y="1655123"/>
              <a:ext cx="678859" cy="430887"/>
            </a:xfrm>
            <a:prstGeom prst="rect">
              <a:avLst/>
            </a:prstGeom>
            <a:solidFill>
              <a:srgbClr val="ECF1F5"/>
            </a:solidFill>
            <a:ln>
              <a:solidFill>
                <a:srgbClr val="009FE3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</a:t>
              </a:r>
              <a:endParaRPr lang="en-US" altLang="ko-KR" sz="11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전처리</a:t>
              </a:r>
              <a:endParaRPr lang="en-US" altLang="ko-KR" sz="11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116486D5-75D4-C267-EDC5-2BDAF179A656}"/>
              </a:ext>
            </a:extLst>
          </p:cNvPr>
          <p:cNvGrpSpPr/>
          <p:nvPr/>
        </p:nvGrpSpPr>
        <p:grpSpPr>
          <a:xfrm>
            <a:off x="5915049" y="3213725"/>
            <a:ext cx="282012" cy="207551"/>
            <a:chOff x="5915049" y="3213725"/>
            <a:chExt cx="282012" cy="207551"/>
          </a:xfrm>
        </p:grpSpPr>
        <p:sp>
          <p:nvSpPr>
            <p:cNvPr id="1066" name="화살표: 갈매기형 수장 1065">
              <a:extLst>
                <a:ext uri="{FF2B5EF4-FFF2-40B4-BE49-F238E27FC236}">
                  <a16:creationId xmlns:a16="http://schemas.microsoft.com/office/drawing/2014/main" id="{01C0576A-3C82-C146-9147-1CB6016038D4}"/>
                </a:ext>
              </a:extLst>
            </p:cNvPr>
            <p:cNvSpPr/>
            <p:nvPr/>
          </p:nvSpPr>
          <p:spPr>
            <a:xfrm rot="5400000">
              <a:off x="6000066" y="3128708"/>
              <a:ext cx="111977" cy="282012"/>
            </a:xfrm>
            <a:prstGeom prst="chevron">
              <a:avLst/>
            </a:prstGeom>
            <a:solidFill>
              <a:srgbClr val="E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67" name="화살표: 갈매기형 수장 1066">
              <a:extLst>
                <a:ext uri="{FF2B5EF4-FFF2-40B4-BE49-F238E27FC236}">
                  <a16:creationId xmlns:a16="http://schemas.microsoft.com/office/drawing/2014/main" id="{70F33698-4C54-9AEE-9CF9-E967AA517C45}"/>
                </a:ext>
              </a:extLst>
            </p:cNvPr>
            <p:cNvSpPr/>
            <p:nvPr/>
          </p:nvSpPr>
          <p:spPr>
            <a:xfrm rot="5400000">
              <a:off x="6000066" y="3224282"/>
              <a:ext cx="111977" cy="282012"/>
            </a:xfrm>
            <a:prstGeom prst="chevron">
              <a:avLst/>
            </a:prstGeom>
            <a:solidFill>
              <a:srgbClr val="E60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9667D9CF-F99E-9D78-A46D-902531F0B607}"/>
              </a:ext>
            </a:extLst>
          </p:cNvPr>
          <p:cNvGrpSpPr/>
          <p:nvPr/>
        </p:nvGrpSpPr>
        <p:grpSpPr>
          <a:xfrm>
            <a:off x="5915048" y="4666098"/>
            <a:ext cx="282012" cy="207551"/>
            <a:chOff x="5915390" y="4225936"/>
            <a:chExt cx="282012" cy="207551"/>
          </a:xfrm>
        </p:grpSpPr>
        <p:sp>
          <p:nvSpPr>
            <p:cNvPr id="1069" name="화살표: 갈매기형 수장 1068">
              <a:extLst>
                <a:ext uri="{FF2B5EF4-FFF2-40B4-BE49-F238E27FC236}">
                  <a16:creationId xmlns:a16="http://schemas.microsoft.com/office/drawing/2014/main" id="{151A3215-E5FE-788F-34B6-407F03169513}"/>
                </a:ext>
              </a:extLst>
            </p:cNvPr>
            <p:cNvSpPr/>
            <p:nvPr/>
          </p:nvSpPr>
          <p:spPr>
            <a:xfrm rot="16200000">
              <a:off x="6000407" y="4140919"/>
              <a:ext cx="111977" cy="282012"/>
            </a:xfrm>
            <a:prstGeom prst="chevron">
              <a:avLst/>
            </a:prstGeom>
            <a:solidFill>
              <a:srgbClr val="A3C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70" name="화살표: 갈매기형 수장 1069">
              <a:extLst>
                <a:ext uri="{FF2B5EF4-FFF2-40B4-BE49-F238E27FC236}">
                  <a16:creationId xmlns:a16="http://schemas.microsoft.com/office/drawing/2014/main" id="{832B279A-3F0E-53B4-7068-76464CFF07E4}"/>
                </a:ext>
              </a:extLst>
            </p:cNvPr>
            <p:cNvSpPr/>
            <p:nvPr/>
          </p:nvSpPr>
          <p:spPr>
            <a:xfrm rot="16200000">
              <a:off x="6000407" y="4236493"/>
              <a:ext cx="111977" cy="282012"/>
            </a:xfrm>
            <a:prstGeom prst="chevron">
              <a:avLst/>
            </a:prstGeom>
            <a:solidFill>
              <a:srgbClr val="A3C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BFE454FD-2519-7263-1B04-2D077BBD2FCF}"/>
              </a:ext>
            </a:extLst>
          </p:cNvPr>
          <p:cNvGrpSpPr/>
          <p:nvPr/>
        </p:nvGrpSpPr>
        <p:grpSpPr>
          <a:xfrm>
            <a:off x="5467243" y="3700316"/>
            <a:ext cx="1188495" cy="645265"/>
            <a:chOff x="5467243" y="3700316"/>
            <a:chExt cx="1188495" cy="645265"/>
          </a:xfrm>
        </p:grpSpPr>
        <p:sp>
          <p:nvSpPr>
            <p:cNvPr id="1076" name="사각형: 둥근 모서리 1075">
              <a:extLst>
                <a:ext uri="{FF2B5EF4-FFF2-40B4-BE49-F238E27FC236}">
                  <a16:creationId xmlns:a16="http://schemas.microsoft.com/office/drawing/2014/main" id="{E8EF3440-70A5-EF62-007F-80739FFF5211}"/>
                </a:ext>
              </a:extLst>
            </p:cNvPr>
            <p:cNvSpPr/>
            <p:nvPr/>
          </p:nvSpPr>
          <p:spPr>
            <a:xfrm>
              <a:off x="5467243" y="3700316"/>
              <a:ext cx="1188495" cy="645265"/>
            </a:xfrm>
            <a:prstGeom prst="roundRect">
              <a:avLst>
                <a:gd name="adj" fmla="val 9535"/>
              </a:avLst>
            </a:prstGeom>
            <a:solidFill>
              <a:srgbClr val="002060">
                <a:alpha val="53000"/>
              </a:srgb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7461524-52E6-3FCB-9A57-17BD145360F8}"/>
                </a:ext>
              </a:extLst>
            </p:cNvPr>
            <p:cNvSpPr txBox="1"/>
            <p:nvPr/>
          </p:nvSpPr>
          <p:spPr>
            <a:xfrm>
              <a:off x="5471688" y="3814753"/>
              <a:ext cx="11633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대여소 후보지 </a:t>
              </a:r>
              <a:endPara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FFF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선정</a:t>
              </a:r>
              <a:endPara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728D24C-8D66-8749-E6C3-CC4F692400FD}"/>
              </a:ext>
            </a:extLst>
          </p:cNvPr>
          <p:cNvGrpSpPr/>
          <p:nvPr/>
        </p:nvGrpSpPr>
        <p:grpSpPr>
          <a:xfrm>
            <a:off x="613296" y="5060009"/>
            <a:ext cx="6715956" cy="1390912"/>
            <a:chOff x="613296" y="5060009"/>
            <a:chExt cx="6715956" cy="1390912"/>
          </a:xfrm>
        </p:grpSpPr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8422DBA-90A2-7AA8-05DF-813BD1ABA2A2}"/>
                </a:ext>
              </a:extLst>
            </p:cNvPr>
            <p:cNvSpPr txBox="1"/>
            <p:nvPr/>
          </p:nvSpPr>
          <p:spPr>
            <a:xfrm>
              <a:off x="5183498" y="5213550"/>
              <a:ext cx="21457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</a:t>
              </a:r>
              <a:r>
                <a:rPr lang="ko-KR" altLang="en-US" sz="1100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수요지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조사 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- 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필수 요구 </a:t>
              </a:r>
              <a:r>
                <a:rPr lang="ko-KR" altLang="en-US" sz="1100" dirty="0" err="1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수요지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파악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</a:t>
              </a:r>
              <a:r>
                <a:rPr lang="ko-KR" altLang="en-US" sz="1100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따릉이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이용현황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-  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 연령 분석 </a:t>
              </a:r>
              <a:endParaRPr lang="en-US" altLang="ko-KR" sz="11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-  </a:t>
              </a:r>
              <a:r>
                <a:rPr lang="ko-KR" altLang="en-US" sz="1100" dirty="0" err="1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수요지</a:t>
              </a:r>
              <a:r>
                <a:rPr lang="ko-KR" altLang="en-US" sz="1100" dirty="0">
                  <a:solidFill>
                    <a:srgbClr val="0020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분석 </a:t>
              </a: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3BD1D03D-2989-4071-F897-A9FE8266B4B3}"/>
                </a:ext>
              </a:extLst>
            </p:cNvPr>
            <p:cNvSpPr/>
            <p:nvPr/>
          </p:nvSpPr>
          <p:spPr>
            <a:xfrm>
              <a:off x="613296" y="5279789"/>
              <a:ext cx="1888845" cy="1115303"/>
            </a:xfrm>
            <a:prstGeom prst="rect">
              <a:avLst/>
            </a:prstGeom>
            <a:noFill/>
            <a:ln w="25400">
              <a:solidFill>
                <a:srgbClr val="A3C614">
                  <a:alpha val="5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화살표: 오른쪽 1056">
              <a:extLst>
                <a:ext uri="{FF2B5EF4-FFF2-40B4-BE49-F238E27FC236}">
                  <a16:creationId xmlns:a16="http://schemas.microsoft.com/office/drawing/2014/main" id="{CEDBD770-3932-B710-1AB6-9BCFCE2C4642}"/>
                </a:ext>
              </a:extLst>
            </p:cNvPr>
            <p:cNvSpPr/>
            <p:nvPr/>
          </p:nvSpPr>
          <p:spPr>
            <a:xfrm>
              <a:off x="2492887" y="5719742"/>
              <a:ext cx="2464789" cy="173854"/>
            </a:xfrm>
            <a:prstGeom prst="rightArrow">
              <a:avLst>
                <a:gd name="adj1" fmla="val 50000"/>
                <a:gd name="adj2" fmla="val 47896"/>
              </a:avLst>
            </a:prstGeom>
            <a:solidFill>
              <a:srgbClr val="A3C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7C2B1255-FB92-5C52-3910-656E7647D0FD}"/>
                </a:ext>
              </a:extLst>
            </p:cNvPr>
            <p:cNvSpPr/>
            <p:nvPr/>
          </p:nvSpPr>
          <p:spPr>
            <a:xfrm>
              <a:off x="4961994" y="5060009"/>
              <a:ext cx="2341797" cy="1390912"/>
            </a:xfrm>
            <a:prstGeom prst="rect">
              <a:avLst/>
            </a:prstGeom>
            <a:noFill/>
            <a:ln w="25400">
              <a:solidFill>
                <a:srgbClr val="A3C614">
                  <a:alpha val="5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573AD819-1E6B-FAF2-30D1-42C3FF25081B}"/>
                </a:ext>
              </a:extLst>
            </p:cNvPr>
            <p:cNvSpPr txBox="1"/>
            <p:nvPr/>
          </p:nvSpPr>
          <p:spPr>
            <a:xfrm>
              <a:off x="643732" y="5559761"/>
              <a:ext cx="1727833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춘천시 공공자전거 설문조사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서울시 공공자전거 이용정보</a:t>
              </a:r>
              <a:endParaRPr lang="en-US" altLang="ko-KR" sz="11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255DF4-78B0-E6F1-43AB-DD8303E567F2}"/>
                </a:ext>
              </a:extLst>
            </p:cNvPr>
            <p:cNvSpPr txBox="1"/>
            <p:nvPr/>
          </p:nvSpPr>
          <p:spPr>
            <a:xfrm>
              <a:off x="3436378" y="5591225"/>
              <a:ext cx="678859" cy="430887"/>
            </a:xfrm>
            <a:prstGeom prst="rect">
              <a:avLst/>
            </a:prstGeom>
            <a:solidFill>
              <a:srgbClr val="ECF1F5"/>
            </a:solidFill>
            <a:ln>
              <a:solidFill>
                <a:srgbClr val="009FE3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</a:t>
              </a:r>
              <a:endParaRPr lang="en-US" altLang="ko-KR" sz="11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1100" dirty="0" err="1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전처리</a:t>
              </a:r>
              <a:endParaRPr lang="en-US" altLang="ko-KR" sz="11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3A1EA1E7-2E74-38FA-61C5-F744270D4374}"/>
              </a:ext>
            </a:extLst>
          </p:cNvPr>
          <p:cNvGrpSpPr/>
          <p:nvPr/>
        </p:nvGrpSpPr>
        <p:grpSpPr>
          <a:xfrm>
            <a:off x="8556134" y="5229720"/>
            <a:ext cx="1873801" cy="1259117"/>
            <a:chOff x="8527043" y="4764915"/>
            <a:chExt cx="1873801" cy="1259120"/>
          </a:xfrm>
        </p:grpSpPr>
        <p:sp>
          <p:nvSpPr>
            <p:cNvPr id="1024" name="화살표: 갈매기형 수장 1023">
              <a:extLst>
                <a:ext uri="{FF2B5EF4-FFF2-40B4-BE49-F238E27FC236}">
                  <a16:creationId xmlns:a16="http://schemas.microsoft.com/office/drawing/2014/main" id="{E533127F-A474-6E9D-41AE-1772C35035F6}"/>
                </a:ext>
              </a:extLst>
            </p:cNvPr>
            <p:cNvSpPr/>
            <p:nvPr/>
          </p:nvSpPr>
          <p:spPr>
            <a:xfrm rot="5400000">
              <a:off x="9283578" y="4675306"/>
              <a:ext cx="305413" cy="484632"/>
            </a:xfrm>
            <a:prstGeom prst="chevron">
              <a:avLst/>
            </a:prstGeom>
            <a:gradFill flip="none" rotWithShape="1">
              <a:gsLst>
                <a:gs pos="0">
                  <a:srgbClr val="1071BE"/>
                </a:gs>
                <a:gs pos="100000">
                  <a:srgbClr val="009FE3">
                    <a:alpha val="32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5" name="화살표: 갈매기형 수장 1024">
              <a:extLst>
                <a:ext uri="{FF2B5EF4-FFF2-40B4-BE49-F238E27FC236}">
                  <a16:creationId xmlns:a16="http://schemas.microsoft.com/office/drawing/2014/main" id="{8C868B49-4A00-2EBD-98AA-79CBFD6CF70D}"/>
                </a:ext>
              </a:extLst>
            </p:cNvPr>
            <p:cNvSpPr/>
            <p:nvPr/>
          </p:nvSpPr>
          <p:spPr>
            <a:xfrm rot="5400000">
              <a:off x="9283578" y="4905102"/>
              <a:ext cx="305413" cy="484632"/>
            </a:xfrm>
            <a:prstGeom prst="chevron">
              <a:avLst/>
            </a:prstGeom>
            <a:gradFill flip="none" rotWithShape="1">
              <a:gsLst>
                <a:gs pos="95000">
                  <a:srgbClr val="002060"/>
                </a:gs>
                <a:gs pos="0">
                  <a:srgbClr val="009FE3">
                    <a:alpha val="73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3" name="그룹 1082">
              <a:extLst>
                <a:ext uri="{FF2B5EF4-FFF2-40B4-BE49-F238E27FC236}">
                  <a16:creationId xmlns:a16="http://schemas.microsoft.com/office/drawing/2014/main" id="{F60D4644-5149-8D80-FB87-C4504E074B58}"/>
                </a:ext>
              </a:extLst>
            </p:cNvPr>
            <p:cNvGrpSpPr/>
            <p:nvPr/>
          </p:nvGrpSpPr>
          <p:grpSpPr>
            <a:xfrm>
              <a:off x="8527043" y="5405897"/>
              <a:ext cx="1873801" cy="618138"/>
              <a:chOff x="8527043" y="5405897"/>
              <a:chExt cx="1873801" cy="618138"/>
            </a:xfrm>
          </p:grpSpPr>
          <p:sp>
            <p:nvSpPr>
              <p:cNvPr id="1047" name="직사각형 1046">
                <a:extLst>
                  <a:ext uri="{FF2B5EF4-FFF2-40B4-BE49-F238E27FC236}">
                    <a16:creationId xmlns:a16="http://schemas.microsoft.com/office/drawing/2014/main" id="{9923A822-471A-19EF-8A89-1257124AC17F}"/>
                  </a:ext>
                </a:extLst>
              </p:cNvPr>
              <p:cNvSpPr/>
              <p:nvPr/>
            </p:nvSpPr>
            <p:spPr>
              <a:xfrm>
                <a:off x="8527043" y="5405897"/>
                <a:ext cx="1873801" cy="618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9F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0C4AC1F1-EEE7-48CC-A4E2-7BDB64BAC6A5}"/>
                  </a:ext>
                </a:extLst>
              </p:cNvPr>
              <p:cNvSpPr txBox="1"/>
              <p:nvPr/>
            </p:nvSpPr>
            <p:spPr>
              <a:xfrm>
                <a:off x="8611922" y="5561076"/>
                <a:ext cx="1663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009FE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최적의 입지선정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862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25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76D89-C081-727A-7317-DDC9545C0C6E}"/>
              </a:ext>
            </a:extLst>
          </p:cNvPr>
          <p:cNvSpPr txBox="1"/>
          <p:nvPr/>
        </p:nvSpPr>
        <p:spPr>
          <a:xfrm>
            <a:off x="3470197" y="3075057"/>
            <a:ext cx="5446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 </a:t>
            </a:r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5386EF-84F6-9A89-9A8E-021097EC6257}"/>
              </a:ext>
            </a:extLst>
          </p:cNvPr>
          <p:cNvCxnSpPr>
            <a:cxnSpLocks/>
          </p:cNvCxnSpPr>
          <p:nvPr/>
        </p:nvCxnSpPr>
        <p:spPr>
          <a:xfrm>
            <a:off x="436880" y="6393822"/>
            <a:ext cx="115126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7FD681-167C-A258-6574-D224C1A2C010}"/>
              </a:ext>
            </a:extLst>
          </p:cNvPr>
          <p:cNvSpPr txBox="1"/>
          <p:nvPr/>
        </p:nvSpPr>
        <p:spPr>
          <a:xfrm>
            <a:off x="466752" y="5951619"/>
            <a:ext cx="76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GOAL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7D0F4C-2D09-D476-AED0-B99B76EC13E5}"/>
              </a:ext>
            </a:extLst>
          </p:cNvPr>
          <p:cNvGrpSpPr/>
          <p:nvPr/>
        </p:nvGrpSpPr>
        <p:grpSpPr>
          <a:xfrm flipH="1">
            <a:off x="8609879" y="5783476"/>
            <a:ext cx="522202" cy="523221"/>
            <a:chOff x="2502276" y="3601061"/>
            <a:chExt cx="1008000" cy="1008000"/>
          </a:xfrm>
          <a:noFill/>
          <a:effectLst/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0E72201-905D-606C-D306-02275D4EE170}"/>
                </a:ext>
              </a:extLst>
            </p:cNvPr>
            <p:cNvSpPr/>
            <p:nvPr/>
          </p:nvSpPr>
          <p:spPr>
            <a:xfrm>
              <a:off x="2502276" y="3601061"/>
              <a:ext cx="1008000" cy="1008000"/>
            </a:xfrm>
            <a:prstGeom prst="ellipse">
              <a:avLst/>
            </a:prstGeom>
            <a:grpFill/>
            <a:ln w="1143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07FBB23-9994-F4FE-6403-7ACE45E8AEEB}"/>
                </a:ext>
              </a:extLst>
            </p:cNvPr>
            <p:cNvCxnSpPr>
              <a:stCxn id="4" idx="1"/>
              <a:endCxn id="4" idx="5"/>
            </p:cNvCxnSpPr>
            <p:nvPr/>
          </p:nvCxnSpPr>
          <p:spPr>
            <a:xfrm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8415CB2-72B8-3D23-78AF-1CADD58FA20E}"/>
                </a:ext>
              </a:extLst>
            </p:cNvPr>
            <p:cNvCxnSpPr>
              <a:stCxn id="4" idx="3"/>
              <a:endCxn id="4" idx="7"/>
            </p:cNvCxnSpPr>
            <p:nvPr/>
          </p:nvCxnSpPr>
          <p:spPr>
            <a:xfrm flipV="1">
              <a:off x="2649894" y="374867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D6C4036-E048-D7DD-442A-444F2126AA5C}"/>
                </a:ext>
              </a:extLst>
            </p:cNvPr>
            <p:cNvCxnSpPr>
              <a:stCxn id="4" idx="2"/>
              <a:endCxn id="4" idx="6"/>
            </p:cNvCxnSpPr>
            <p:nvPr/>
          </p:nvCxnSpPr>
          <p:spPr>
            <a:xfrm>
              <a:off x="2502276" y="410506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E5EA83E-0108-92DF-7051-D3BE12C67A70}"/>
                </a:ext>
              </a:extLst>
            </p:cNvPr>
            <p:cNvCxnSpPr>
              <a:stCxn id="4" idx="4"/>
              <a:endCxn id="4" idx="0"/>
            </p:cNvCxnSpPr>
            <p:nvPr/>
          </p:nvCxnSpPr>
          <p:spPr>
            <a:xfrm flipV="1">
              <a:off x="3006276" y="360106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5D0B68-9DF1-23CC-DB57-4DA8EB228ECD}"/>
              </a:ext>
            </a:extLst>
          </p:cNvPr>
          <p:cNvGrpSpPr/>
          <p:nvPr/>
        </p:nvGrpSpPr>
        <p:grpSpPr>
          <a:xfrm flipH="1">
            <a:off x="7609205" y="5792808"/>
            <a:ext cx="524513" cy="528143"/>
            <a:chOff x="4362451" y="3659398"/>
            <a:chExt cx="1012461" cy="1017483"/>
          </a:xfrm>
          <a:noFill/>
          <a:effectLst/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22D2215-43E5-2E81-41CB-457537EBB8DE}"/>
                </a:ext>
              </a:extLst>
            </p:cNvPr>
            <p:cNvSpPr/>
            <p:nvPr/>
          </p:nvSpPr>
          <p:spPr>
            <a:xfrm>
              <a:off x="4366912" y="3659398"/>
              <a:ext cx="1008000" cy="1008000"/>
            </a:xfrm>
            <a:prstGeom prst="ellipse">
              <a:avLst/>
            </a:prstGeom>
            <a:grp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6637E2A-D745-AE93-77E8-B5C6775930AD}"/>
                </a:ext>
              </a:extLst>
            </p:cNvPr>
            <p:cNvCxnSpPr/>
            <p:nvPr/>
          </p:nvCxnSpPr>
          <p:spPr>
            <a:xfrm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C9A0485-9445-6A10-E0F0-DA58F7EE76E0}"/>
                </a:ext>
              </a:extLst>
            </p:cNvPr>
            <p:cNvCxnSpPr/>
            <p:nvPr/>
          </p:nvCxnSpPr>
          <p:spPr>
            <a:xfrm flipV="1">
              <a:off x="4510069" y="3816499"/>
              <a:ext cx="712764" cy="7127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862B54-488C-BF92-E69F-764281494F82}"/>
                </a:ext>
              </a:extLst>
            </p:cNvPr>
            <p:cNvCxnSpPr/>
            <p:nvPr/>
          </p:nvCxnSpPr>
          <p:spPr>
            <a:xfrm>
              <a:off x="4362451" y="4172881"/>
              <a:ext cx="1008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18817B2-3F2C-4078-2E18-12CDDD85E6B4}"/>
                </a:ext>
              </a:extLst>
            </p:cNvPr>
            <p:cNvCxnSpPr/>
            <p:nvPr/>
          </p:nvCxnSpPr>
          <p:spPr>
            <a:xfrm flipV="1">
              <a:off x="4866451" y="3668881"/>
              <a:ext cx="0" cy="100800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F34D0D-A8F7-2AF7-F6F2-7AC3E5A9EFF8}"/>
              </a:ext>
            </a:extLst>
          </p:cNvPr>
          <p:cNvGrpSpPr/>
          <p:nvPr/>
        </p:nvGrpSpPr>
        <p:grpSpPr>
          <a:xfrm>
            <a:off x="7884031" y="5485031"/>
            <a:ext cx="955668" cy="572298"/>
            <a:chOff x="2315839" y="3246360"/>
            <a:chExt cx="1893477" cy="1102550"/>
          </a:xfrm>
          <a:noFill/>
          <a:effectLst/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44CC27-F70E-24D6-14D8-1E7061D3BF5F}"/>
                </a:ext>
              </a:extLst>
            </p:cNvPr>
            <p:cNvGrpSpPr/>
            <p:nvPr/>
          </p:nvGrpSpPr>
          <p:grpSpPr>
            <a:xfrm>
              <a:off x="2315839" y="3246360"/>
              <a:ext cx="1893477" cy="1102550"/>
              <a:chOff x="2315839" y="3246360"/>
              <a:chExt cx="1893477" cy="1102550"/>
            </a:xfrm>
            <a:grpFill/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B546A8A-C65B-A07D-7EF3-24271C2DA4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9728" y="4348910"/>
                <a:ext cx="979588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F1A7A9C-C9C4-59DA-5476-F00689496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576" y="3649265"/>
                <a:ext cx="330128" cy="69878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6A200F4-98C7-977D-93E3-E34CF378CD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728" y="3677478"/>
                <a:ext cx="439212" cy="670567"/>
              </a:xfrm>
              <a:prstGeom prst="line">
                <a:avLst/>
              </a:prstGeom>
              <a:grpFill/>
              <a:ln w="136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78CF0E35-37B3-6C2A-C1B7-27C2CAFF34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791" y="3703769"/>
                <a:ext cx="439767" cy="0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8D0D17EB-F2F3-88B5-FCC9-544E6838BB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5839" y="3246360"/>
                <a:ext cx="871396" cy="1078966"/>
              </a:xfrm>
              <a:prstGeom prst="line">
                <a:avLst/>
              </a:prstGeom>
              <a:grpFill/>
              <a:ln w="136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EE8D315-81D6-D57F-6231-784F78F9C42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235" y="3246360"/>
              <a:ext cx="325473" cy="0"/>
            </a:xfrm>
            <a:prstGeom prst="line">
              <a:avLst/>
            </a:prstGeom>
            <a:grpFill/>
            <a:ln w="1365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7956C60-EE1C-4AC4-A6E4-171D93D9F74B}"/>
              </a:ext>
            </a:extLst>
          </p:cNvPr>
          <p:cNvSpPr txBox="1"/>
          <p:nvPr/>
        </p:nvSpPr>
        <p:spPr>
          <a:xfrm>
            <a:off x="11057680" y="6024490"/>
            <a:ext cx="87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START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32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BF56CB-C5A9-D39B-E64D-E3C738A479AD}"/>
              </a:ext>
            </a:extLst>
          </p:cNvPr>
          <p:cNvSpPr txBox="1"/>
          <p:nvPr/>
        </p:nvSpPr>
        <p:spPr>
          <a:xfrm>
            <a:off x="10074113" y="114720"/>
            <a:ext cx="2117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kern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</a:t>
            </a:r>
            <a:r>
              <a:rPr lang="ko-KR" altLang="en-US" sz="1100" kern="0" spc="0" dirty="0">
                <a:solidFill>
                  <a:srgbClr val="2634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이터 분석을 통한</a:t>
            </a:r>
            <a:endParaRPr lang="en-US" altLang="ko-KR" sz="1100" kern="0" spc="0" dirty="0">
              <a:solidFill>
                <a:srgbClr val="2634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kern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춘천시 </a:t>
            </a:r>
            <a:r>
              <a:rPr lang="ko-KR" altLang="en-US" sz="1100" kern="0" spc="0" dirty="0">
                <a:solidFill>
                  <a:srgbClr val="009FE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공공자전거 대여소 입지선정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A8113-DCBE-C139-C413-13A13F4FF8D7}"/>
              </a:ext>
            </a:extLst>
          </p:cNvPr>
          <p:cNvSpPr txBox="1"/>
          <p:nvPr/>
        </p:nvSpPr>
        <p:spPr>
          <a:xfrm>
            <a:off x="3161053" y="299213"/>
            <a:ext cx="447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 및 </a:t>
            </a:r>
            <a:r>
              <a:rPr lang="ko-KR" altLang="en-US" sz="1400" dirty="0" err="1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400" dirty="0">
                <a:solidFill>
                  <a:srgbClr val="E600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EDA </a:t>
            </a:r>
            <a:r>
              <a:rPr lang="ko-KR" altLang="en-US" sz="1400" dirty="0">
                <a:solidFill>
                  <a:srgbClr val="CFD4D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탐색적데이터분석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1CC3040-9DD2-3303-5F5A-FD9659F44435}"/>
              </a:ext>
            </a:extLst>
          </p:cNvPr>
          <p:cNvSpPr/>
          <p:nvPr/>
        </p:nvSpPr>
        <p:spPr>
          <a:xfrm>
            <a:off x="589985" y="163118"/>
            <a:ext cx="152588" cy="149077"/>
          </a:xfrm>
          <a:prstGeom prst="flowChartConnector">
            <a:avLst/>
          </a:prstGeom>
          <a:gradFill flip="none" rotWithShape="1">
            <a:gsLst>
              <a:gs pos="0">
                <a:srgbClr val="E6007E">
                  <a:alpha val="41000"/>
                </a:srgbClr>
              </a:gs>
              <a:gs pos="100000">
                <a:srgbClr val="009FE3">
                  <a:alpha val="6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265B8A-687E-D320-04F3-748ECB9392DF}"/>
              </a:ext>
            </a:extLst>
          </p:cNvPr>
          <p:cNvSpPr txBox="1"/>
          <p:nvPr/>
        </p:nvSpPr>
        <p:spPr>
          <a:xfrm>
            <a:off x="666279" y="222270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본론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| 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</a:t>
            </a:r>
            <a:r>
              <a:rPr lang="en-US" altLang="ko-KR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9F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E1E58C-ECBF-4BBB-72C0-95BB01FEF03F}"/>
              </a:ext>
            </a:extLst>
          </p:cNvPr>
          <p:cNvGrpSpPr/>
          <p:nvPr/>
        </p:nvGrpSpPr>
        <p:grpSpPr>
          <a:xfrm>
            <a:off x="1158964" y="841290"/>
            <a:ext cx="2430035" cy="5794439"/>
            <a:chOff x="1432838" y="910333"/>
            <a:chExt cx="2430035" cy="579443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F3F110-C6B5-5A78-9508-45341809A3D0}"/>
                </a:ext>
              </a:extLst>
            </p:cNvPr>
            <p:cNvSpPr/>
            <p:nvPr/>
          </p:nvSpPr>
          <p:spPr>
            <a:xfrm>
              <a:off x="1432838" y="5210771"/>
              <a:ext cx="2416628" cy="149400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8EB392D-780F-9E27-3C94-847AA72A0192}"/>
                </a:ext>
              </a:extLst>
            </p:cNvPr>
            <p:cNvSpPr/>
            <p:nvPr/>
          </p:nvSpPr>
          <p:spPr>
            <a:xfrm>
              <a:off x="1446245" y="1100628"/>
              <a:ext cx="2416628" cy="95000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A55DF3E-D6E3-2034-6C90-F9590C12BAB5}"/>
                </a:ext>
              </a:extLst>
            </p:cNvPr>
            <p:cNvSpPr/>
            <p:nvPr/>
          </p:nvSpPr>
          <p:spPr>
            <a:xfrm>
              <a:off x="1432838" y="2370399"/>
              <a:ext cx="2416628" cy="2495739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488" name="Picture 8" descr="공공데이터공개 &lt; 정보공개 | 경기도여성가족재단">
              <a:extLst>
                <a:ext uri="{FF2B5EF4-FFF2-40B4-BE49-F238E27FC236}">
                  <a16:creationId xmlns:a16="http://schemas.microsoft.com/office/drawing/2014/main" id="{0B39B295-E644-EC36-7662-C64D39C8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2" t="26008" r="20945" b="26389"/>
            <a:stretch/>
          </p:blipFill>
          <p:spPr bwMode="auto">
            <a:xfrm>
              <a:off x="1957720" y="5029769"/>
              <a:ext cx="1276752" cy="363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0" name="Picture 10" descr="서대문구청 &gt; 공공데이터 &gt; 공공데이터 &gt; 관련사이트">
              <a:extLst>
                <a:ext uri="{FF2B5EF4-FFF2-40B4-BE49-F238E27FC236}">
                  <a16:creationId xmlns:a16="http://schemas.microsoft.com/office/drawing/2014/main" id="{AFB4F4A6-1AFD-C82C-BD18-C10B8EBEE2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4" t="22789" r="17152" b="21737"/>
            <a:stretch/>
          </p:blipFill>
          <p:spPr bwMode="auto">
            <a:xfrm>
              <a:off x="1957720" y="2194607"/>
              <a:ext cx="1331086" cy="38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728A0-01E9-2D3A-88D6-A65C340CE8BE}"/>
                </a:ext>
              </a:extLst>
            </p:cNvPr>
            <p:cNvSpPr txBox="1"/>
            <p:nvPr/>
          </p:nvSpPr>
          <p:spPr>
            <a:xfrm>
              <a:off x="1894441" y="2535421"/>
              <a:ext cx="1677293" cy="21904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 err="1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읍면동별</a:t>
              </a: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세대 및 인구 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유통업체 현황</a:t>
              </a: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금융기관</a:t>
              </a: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도로 건립</a:t>
              </a: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도로 시설물 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의료기관</a:t>
              </a: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공공 체육시설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21F560-D80C-555E-A896-925A95DB5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8823" y="910333"/>
              <a:ext cx="1128879" cy="3504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AF2533-6CB5-6BF4-2991-8307E8B202B0}"/>
                </a:ext>
              </a:extLst>
            </p:cNvPr>
            <p:cNvSpPr txBox="1"/>
            <p:nvPr/>
          </p:nvSpPr>
          <p:spPr>
            <a:xfrm>
              <a:off x="1757958" y="1268968"/>
              <a:ext cx="1973176" cy="614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 marR="0" indent="-480060" algn="just" fontAlgn="base" latinLnBrk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en-US" altLang="ko-KR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2022</a:t>
              </a: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년 </a:t>
              </a:r>
              <a:r>
                <a:rPr lang="en-US" altLang="ko-KR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9</a:t>
              </a: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월 춘천시 인구통계</a:t>
              </a:r>
              <a:endParaRPr lang="en-US" altLang="ko-KR" sz="11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indent="-480060" algn="just" fontAlgn="base"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아파트 현황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BCCCBB-97BD-5CF3-1C46-F32193765371}"/>
                </a:ext>
              </a:extLst>
            </p:cNvPr>
            <p:cNvSpPr txBox="1"/>
            <p:nvPr/>
          </p:nvSpPr>
          <p:spPr>
            <a:xfrm>
              <a:off x="1528731" y="5392866"/>
              <a:ext cx="2224843" cy="11557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 marR="0" indent="-480060" algn="just" fontAlgn="base" latinLnBrk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전국 </a:t>
              </a:r>
              <a:r>
                <a:rPr lang="ko-KR" altLang="en-US" sz="1100" kern="0" spc="0" dirty="0" err="1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초중고등학교</a:t>
              </a: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위치 표준데이터 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marR="0" indent="-480060" algn="just" fontAlgn="base" latinLnBrk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강원도 춘천시 버스정류장 위치정보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marR="0" indent="-480060" algn="just" fontAlgn="base" latinLnBrk="1">
                <a:lnSpc>
                  <a:spcPct val="160000"/>
                </a:lnSpc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춘천시 관광지 및 상권 정밀 위치 기반 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480060" marR="0" indent="-480060" algn="just" fontAlgn="base" latinLnBrk="1">
                <a:spcBef>
                  <a:spcPts val="300"/>
                </a:spcBef>
                <a:spcAft>
                  <a:spcPts val="0"/>
                </a:spcAft>
              </a:pPr>
              <a:r>
                <a:rPr lang="ko-KR" altLang="en-US" sz="1100" kern="0" spc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이용자 실태조사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5374DE7A-6DDE-F8BD-30FD-EA1E94C854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"/>
          <a:stretch/>
        </p:blipFill>
        <p:spPr>
          <a:xfrm>
            <a:off x="9314623" y="4239976"/>
            <a:ext cx="2016898" cy="2090070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EC8408E1-CF7E-C57E-4193-AB1A04526590}"/>
              </a:ext>
            </a:extLst>
          </p:cNvPr>
          <p:cNvGrpSpPr/>
          <p:nvPr/>
        </p:nvGrpSpPr>
        <p:grpSpPr>
          <a:xfrm>
            <a:off x="5194376" y="3852054"/>
            <a:ext cx="6320248" cy="2613740"/>
            <a:chOff x="5194376" y="3852054"/>
            <a:chExt cx="6320248" cy="26137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F4FA95-2B9F-2F75-40DB-D530410487D3}"/>
                </a:ext>
              </a:extLst>
            </p:cNvPr>
            <p:cNvSpPr/>
            <p:nvPr/>
          </p:nvSpPr>
          <p:spPr>
            <a:xfrm>
              <a:off x="5194376" y="3998176"/>
              <a:ext cx="6320248" cy="2467618"/>
            </a:xfrm>
            <a:prstGeom prst="rect">
              <a:avLst/>
            </a:prstGeom>
            <a:noFill/>
            <a:ln w="31750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46C5C495-E944-3D44-0461-4F59768EC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333" y="3852054"/>
              <a:ext cx="791617" cy="23550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05EF3C85-7CCE-A8B5-0EB5-B8C0C5121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068" y="4447976"/>
            <a:ext cx="1319188" cy="17804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ECBF89-EC61-211B-579A-F3BAAEB4642C}"/>
              </a:ext>
            </a:extLst>
          </p:cNvPr>
          <p:cNvSpPr txBox="1"/>
          <p:nvPr/>
        </p:nvSpPr>
        <p:spPr>
          <a:xfrm>
            <a:off x="9441145" y="4922712"/>
            <a:ext cx="176909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 이용시설</a:t>
            </a:r>
            <a:endParaRPr lang="en-US" altLang="ko-KR" sz="12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</a:t>
            </a: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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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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아파트</a:t>
            </a:r>
            <a:endParaRPr lang="en-US" altLang="ko-KR" sz="12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기타교통 </a:t>
            </a:r>
            <a:endParaRPr lang="en-US" altLang="ko-KR" sz="12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58B109-D094-CC64-7564-E5738E597775}"/>
              </a:ext>
            </a:extLst>
          </p:cNvPr>
          <p:cNvSpPr txBox="1"/>
          <p:nvPr/>
        </p:nvSpPr>
        <p:spPr>
          <a:xfrm>
            <a:off x="5393029" y="5144252"/>
            <a:ext cx="133622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버스정류장</a:t>
            </a:r>
            <a:endParaRPr lang="en-US" altLang="ko-KR" sz="14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DAEDA76-6F19-F077-4DAE-FBE2C4288056}"/>
              </a:ext>
            </a:extLst>
          </p:cNvPr>
          <p:cNvGrpSpPr/>
          <p:nvPr/>
        </p:nvGrpSpPr>
        <p:grpSpPr>
          <a:xfrm>
            <a:off x="6791732" y="5144252"/>
            <a:ext cx="2431578" cy="654025"/>
            <a:chOff x="6791732" y="5144252"/>
            <a:chExt cx="2431578" cy="654025"/>
          </a:xfrm>
        </p:grpSpPr>
        <p:sp>
          <p:nvSpPr>
            <p:cNvPr id="38" name="화살표: 왼쪽/오른쪽 37">
              <a:extLst>
                <a:ext uri="{FF2B5EF4-FFF2-40B4-BE49-F238E27FC236}">
                  <a16:creationId xmlns:a16="http://schemas.microsoft.com/office/drawing/2014/main" id="{1A5EA97F-EDEF-6284-B53B-60E10ECA38A9}"/>
                </a:ext>
              </a:extLst>
            </p:cNvPr>
            <p:cNvSpPr/>
            <p:nvPr/>
          </p:nvSpPr>
          <p:spPr>
            <a:xfrm>
              <a:off x="6791732" y="5175029"/>
              <a:ext cx="2431578" cy="307777"/>
            </a:xfrm>
            <a:prstGeom prst="leftRightArrow">
              <a:avLst>
                <a:gd name="adj1" fmla="val 40566"/>
                <a:gd name="adj2" fmla="val 51572"/>
              </a:avLst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47A8B5-F613-8168-19D0-5EFCE4F0C874}"/>
                </a:ext>
              </a:extLst>
            </p:cNvPr>
            <p:cNvSpPr txBox="1"/>
            <p:nvPr/>
          </p:nvSpPr>
          <p:spPr>
            <a:xfrm>
              <a:off x="7395093" y="5144252"/>
              <a:ext cx="1319188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9FE3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Distance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2CA8F-7BE0-585A-E7A6-B2FC8196C4F7}"/>
                </a:ext>
              </a:extLst>
            </p:cNvPr>
            <p:cNvSpPr txBox="1"/>
            <p:nvPr/>
          </p:nvSpPr>
          <p:spPr>
            <a:xfrm>
              <a:off x="7076900" y="5544361"/>
              <a:ext cx="20168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후보지에서 수요지까지의 거리 계산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BFA90E3-B7F2-686F-E9A7-93C6A3DE9326}"/>
              </a:ext>
            </a:extLst>
          </p:cNvPr>
          <p:cNvGrpSpPr/>
          <p:nvPr/>
        </p:nvGrpSpPr>
        <p:grpSpPr>
          <a:xfrm>
            <a:off x="4050602" y="3179727"/>
            <a:ext cx="610826" cy="484632"/>
            <a:chOff x="4050602" y="3179727"/>
            <a:chExt cx="610826" cy="484632"/>
          </a:xfrm>
        </p:grpSpPr>
        <p:sp>
          <p:nvSpPr>
            <p:cNvPr id="46" name="화살표: 갈매기형 수장 45">
              <a:extLst>
                <a:ext uri="{FF2B5EF4-FFF2-40B4-BE49-F238E27FC236}">
                  <a16:creationId xmlns:a16="http://schemas.microsoft.com/office/drawing/2014/main" id="{02083BF7-B097-1084-40C3-EED9CDD7B129}"/>
                </a:ext>
              </a:extLst>
            </p:cNvPr>
            <p:cNvSpPr/>
            <p:nvPr/>
          </p:nvSpPr>
          <p:spPr>
            <a:xfrm>
              <a:off x="4050602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화살표: 갈매기형 수장 46">
              <a:extLst>
                <a:ext uri="{FF2B5EF4-FFF2-40B4-BE49-F238E27FC236}">
                  <a16:creationId xmlns:a16="http://schemas.microsoft.com/office/drawing/2014/main" id="{E7D69106-A945-2EA3-9FDC-8E96A4C2D445}"/>
                </a:ext>
              </a:extLst>
            </p:cNvPr>
            <p:cNvSpPr/>
            <p:nvPr/>
          </p:nvSpPr>
          <p:spPr>
            <a:xfrm>
              <a:off x="4356015" y="3179727"/>
              <a:ext cx="305413" cy="484632"/>
            </a:xfrm>
            <a:prstGeom prst="chevron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BC55A51-C819-4463-B3BF-30DDC026E455}"/>
              </a:ext>
            </a:extLst>
          </p:cNvPr>
          <p:cNvGrpSpPr/>
          <p:nvPr/>
        </p:nvGrpSpPr>
        <p:grpSpPr>
          <a:xfrm>
            <a:off x="5194376" y="545607"/>
            <a:ext cx="6394453" cy="2998158"/>
            <a:chOff x="5194376" y="545607"/>
            <a:chExt cx="6394453" cy="299815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C115B9E-E43F-C6E7-FA40-1E9B8F1879B3}"/>
                </a:ext>
              </a:extLst>
            </p:cNvPr>
            <p:cNvSpPr/>
            <p:nvPr/>
          </p:nvSpPr>
          <p:spPr>
            <a:xfrm>
              <a:off x="5194376" y="1076147"/>
              <a:ext cx="6320248" cy="2467618"/>
            </a:xfrm>
            <a:prstGeom prst="rect">
              <a:avLst/>
            </a:prstGeom>
            <a:noFill/>
            <a:ln w="31750">
              <a:solidFill>
                <a:srgbClr val="009F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82" name="Picture 2" descr="python&gt; Modules &amp; Packages">
              <a:extLst>
                <a:ext uri="{FF2B5EF4-FFF2-40B4-BE49-F238E27FC236}">
                  <a16:creationId xmlns:a16="http://schemas.microsoft.com/office/drawing/2014/main" id="{6742CF9D-33E1-A775-1BF2-ECE5B467CE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8" b="11611"/>
            <a:stretch/>
          </p:blipFill>
          <p:spPr bwMode="auto">
            <a:xfrm>
              <a:off x="5410068" y="970639"/>
              <a:ext cx="1242272" cy="347980"/>
            </a:xfrm>
            <a:prstGeom prst="rect">
              <a:avLst/>
            </a:prstGeom>
            <a:noFill/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2D8B21A-42A6-C8B2-27A5-F802ABAA84E5}"/>
                </a:ext>
              </a:extLst>
            </p:cNvPr>
            <p:cNvSpPr txBox="1"/>
            <p:nvPr/>
          </p:nvSpPr>
          <p:spPr>
            <a:xfrm flipH="1">
              <a:off x="9932749" y="545607"/>
              <a:ext cx="165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en-US" altLang="ko-KR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</a:t>
              </a:r>
              <a:r>
                <a:rPr lang="ko-KR" altLang="en-US" dirty="0" err="1">
                  <a:solidFill>
                    <a:srgbClr val="009FE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전처리</a:t>
              </a:r>
              <a:r>
                <a:rPr lang="ko-KR" altLang="en-US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FC48EC-2825-A7FD-39AD-F9C777E714FE}"/>
              </a:ext>
            </a:extLst>
          </p:cNvPr>
          <p:cNvGrpSpPr/>
          <p:nvPr/>
        </p:nvGrpSpPr>
        <p:grpSpPr>
          <a:xfrm>
            <a:off x="5430616" y="1191012"/>
            <a:ext cx="5967289" cy="1110344"/>
            <a:chOff x="5430616" y="1191012"/>
            <a:chExt cx="5967289" cy="11103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CEF85DF-4B77-F269-186A-08A3162E8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07817" y="1191012"/>
              <a:ext cx="2190088" cy="11103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BB0B3C-44C5-A404-76B2-9DBAFF94392F}"/>
                </a:ext>
              </a:extLst>
            </p:cNvPr>
            <p:cNvSpPr txBox="1"/>
            <p:nvPr/>
          </p:nvSpPr>
          <p:spPr>
            <a:xfrm>
              <a:off x="5430616" y="1346814"/>
              <a:ext cx="36631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Clustering </a:t>
              </a:r>
              <a:r>
                <a:rPr lang="ko-KR" altLang="en-US" sz="1200" dirty="0" err="1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r>
                <a:rPr lang="en-US" altLang="ko-KR" sz="1200" dirty="0">
                  <a:solidFill>
                    <a:srgbClr val="009FE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데이터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Scale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조절</a:t>
              </a:r>
            </a:p>
            <a:p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(</a:t>
              </a:r>
              <a:r>
                <a:rPr lang="en-US" altLang="ko-KR" sz="9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MinMax</a:t>
              </a: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Scaler : 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크기가 다른 </a:t>
              </a:r>
              <a:r>
                <a:rPr lang="ko-KR" altLang="en-US" sz="9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변수별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범위를 </a:t>
              </a: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0~1 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사이의 크기에 맞춤 </a:t>
              </a: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r>
                <a:rPr lang="ko-KR" altLang="en-US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8208C0-1BC6-EF29-8B4E-147431576C3C}"/>
              </a:ext>
            </a:extLst>
          </p:cNvPr>
          <p:cNvSpPr txBox="1"/>
          <p:nvPr/>
        </p:nvSpPr>
        <p:spPr>
          <a:xfrm>
            <a:off x="5418452" y="2084563"/>
            <a:ext cx="52894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이상치와 중복데이터  제거</a:t>
            </a:r>
            <a:endParaRPr lang="en-US" altLang="ko-KR" sz="11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F724D-FBB7-782A-CCC1-A456FFB69E36}"/>
              </a:ext>
            </a:extLst>
          </p:cNvPr>
          <p:cNvSpPr txBox="1"/>
          <p:nvPr/>
        </p:nvSpPr>
        <p:spPr>
          <a:xfrm>
            <a:off x="5418452" y="2618527"/>
            <a:ext cx="38840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 </a:t>
            </a:r>
            <a:r>
              <a:rPr lang="en-US" altLang="ko-KR" sz="1100" dirty="0" err="1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Shp</a:t>
            </a:r>
            <a:r>
              <a:rPr lang="ko-KR" altLang="en-US" sz="11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파일 행정동 코드 </a:t>
            </a:r>
            <a:r>
              <a:rPr lang="en-US" altLang="ko-KR" sz="11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rgbClr val="009FE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춘천시 공식 행정동 코드로 통일</a:t>
            </a:r>
            <a:endParaRPr lang="en-US" altLang="ko-KR" sz="1100" dirty="0">
              <a:solidFill>
                <a:srgbClr val="009FE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8CABB58-3F2A-6649-CC6D-D61D30562E89}"/>
              </a:ext>
            </a:extLst>
          </p:cNvPr>
          <p:cNvGrpSpPr/>
          <p:nvPr/>
        </p:nvGrpSpPr>
        <p:grpSpPr>
          <a:xfrm>
            <a:off x="9658805" y="2493963"/>
            <a:ext cx="1450523" cy="1020305"/>
            <a:chOff x="9759715" y="2396286"/>
            <a:chExt cx="1450523" cy="102030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EF19BC-C532-06BC-1306-5095983EB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2275"/>
            <a:stretch/>
          </p:blipFill>
          <p:spPr>
            <a:xfrm>
              <a:off x="9759715" y="2396286"/>
              <a:ext cx="1450523" cy="1020305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D1EF591-F948-417D-155F-60BF7625DB66}"/>
                </a:ext>
              </a:extLst>
            </p:cNvPr>
            <p:cNvSpPr/>
            <p:nvPr/>
          </p:nvSpPr>
          <p:spPr>
            <a:xfrm>
              <a:off x="9822641" y="2407081"/>
              <a:ext cx="1348123" cy="607022"/>
            </a:xfrm>
            <a:prstGeom prst="rect">
              <a:avLst/>
            </a:prstGeom>
            <a:solidFill>
              <a:srgbClr val="009FE3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E499D4-8091-581B-3453-B42511143792}"/>
                </a:ext>
              </a:extLst>
            </p:cNvPr>
            <p:cNvSpPr/>
            <p:nvPr/>
          </p:nvSpPr>
          <p:spPr>
            <a:xfrm>
              <a:off x="9822641" y="3162312"/>
              <a:ext cx="1348123" cy="211911"/>
            </a:xfrm>
            <a:prstGeom prst="rect">
              <a:avLst/>
            </a:prstGeom>
            <a:solidFill>
              <a:srgbClr val="009FE3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A69470-A1E7-6C4C-4FDD-ACEE761CEFBA}"/>
              </a:ext>
            </a:extLst>
          </p:cNvPr>
          <p:cNvSpPr txBox="1"/>
          <p:nvPr/>
        </p:nvSpPr>
        <p:spPr>
          <a:xfrm>
            <a:off x="5603739" y="2933387"/>
            <a:ext cx="3490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 </a:t>
            </a:r>
            <a:r>
              <a:rPr lang="ko-KR" altLang="en-US" sz="1050" dirty="0" err="1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칠전</a:t>
            </a:r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온의 </a:t>
            </a:r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050" dirty="0" err="1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송암</a:t>
            </a:r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050" dirty="0" err="1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삼천동</a:t>
            </a:r>
            <a:r>
              <a:rPr lang="ko-KR" altLang="en-US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050" dirty="0" err="1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강남동</a:t>
            </a:r>
            <a:r>
              <a:rPr lang="en-US" altLang="ko-KR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(42110126)</a:t>
            </a:r>
            <a:r>
              <a:rPr lang="ko-KR" altLang="en-US" sz="1050" dirty="0">
                <a:solidFill>
                  <a:srgbClr val="009FE3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통일</a:t>
            </a:r>
          </a:p>
        </p:txBody>
      </p:sp>
    </p:spTree>
    <p:extLst>
      <p:ext uri="{BB962C8B-B14F-4D97-AF65-F5344CB8AC3E}">
        <p14:creationId xmlns:p14="http://schemas.microsoft.com/office/powerpoint/2010/main" val="273324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0"/>
                            </p:stCondLst>
                            <p:childTnLst>
                              <p:par>
                                <p:cTn id="4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  <p:bldP spid="9" grpId="0"/>
      <p:bldP spid="34" grpId="0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dirty="0" smtClean="0">
            <a:solidFill>
              <a:schemeClr val="bg1"/>
            </a:solidFill>
            <a:latin typeface="SB 어그로 Bold" panose="02020603020101020101" pitchFamily="18" charset="-127"/>
            <a:ea typeface="SB 어그로 Bold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61051</TotalTime>
  <Words>3578</Words>
  <Application>Microsoft Macintosh PowerPoint</Application>
  <PresentationFormat>와이드스크린</PresentationFormat>
  <Paragraphs>663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Arial</vt:lpstr>
      <vt:lpstr>나눔스퀘어_ac</vt:lpstr>
      <vt:lpstr>나눔스퀘어_ac ExtraBold</vt:lpstr>
      <vt:lpstr>Cambria Math</vt:lpstr>
      <vt:lpstr>Calibri</vt:lpstr>
      <vt:lpstr>Wingdings</vt:lpstr>
      <vt:lpstr>나눔스퀘어_ac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금주</dc:creator>
  <cp:lastModifiedBy>Na Youngmin</cp:lastModifiedBy>
  <cp:revision>183</cp:revision>
  <dcterms:created xsi:type="dcterms:W3CDTF">2022-10-12T07:04:47Z</dcterms:created>
  <dcterms:modified xsi:type="dcterms:W3CDTF">2022-12-11T07:39:48Z</dcterms:modified>
</cp:coreProperties>
</file>